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he-IL"/>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105" d="100"/>
          <a:sy n="105" d="100"/>
        </p:scale>
        <p:origin x="-108" y="-22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E46457FC-81B6-4EE0-9FFD-1B84BA8BA43D}" type="datetimeFigureOut">
              <a:rPr lang="he-IL"/>
              <a:pPr>
                <a:defRPr/>
              </a:pPr>
              <a:t>י"ט/שבט/תשע"ז</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F85A5FCC-D0AC-4FDD-A6A7-2DA614F63241}" type="slidenum">
              <a:rPr lang="he-IL"/>
              <a:pPr>
                <a:defRPr/>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560B673F-C958-4E84-B8A0-06DF0C80D2A7}" type="datetimeFigureOut">
              <a:rPr lang="he-IL"/>
              <a:pPr>
                <a:defRPr/>
              </a:pPr>
              <a:t>י"ט/שבט/תשע"ז</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3DFEE44B-418D-4F27-83DC-958955AD599A}" type="slidenum">
              <a:rPr lang="he-IL"/>
              <a:pPr>
                <a:defRPr/>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C53516F6-38F5-4CCC-9642-1C143507DB4D}" type="datetimeFigureOut">
              <a:rPr lang="he-IL"/>
              <a:pPr>
                <a:defRPr/>
              </a:pPr>
              <a:t>י"ט/שבט/תשע"ז</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FB97DDFE-DF71-4AEA-89B6-DA15559BA0D1}" type="slidenum">
              <a:rPr lang="he-IL"/>
              <a:pPr>
                <a:defRPr/>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D534A3A0-E65E-42A8-9C4E-06A613F0636C}" type="datetimeFigureOut">
              <a:rPr lang="he-IL"/>
              <a:pPr>
                <a:defRPr/>
              </a:pPr>
              <a:t>י"ט/שבט/תשע"ז</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3077AE7F-B7B5-4E1F-AF29-78442A4C9F82}" type="slidenum">
              <a:rPr lang="he-IL"/>
              <a:pPr>
                <a:defRPr/>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pPr>
              <a:defRPr/>
            </a:pPr>
            <a:fld id="{108BB519-4622-47F5-8395-99B92C67BE1D}" type="datetimeFigureOut">
              <a:rPr lang="he-IL"/>
              <a:pPr>
                <a:defRPr/>
              </a:pPr>
              <a:t>י"ט/שבט/תשע"ז</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054FA453-94BC-4C37-9848-AE379EDA7028}" type="slidenum">
              <a:rPr lang="he-IL"/>
              <a:pPr>
                <a:defRPr/>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3"/>
          <p:cNvSpPr>
            <a:spLocks noGrp="1"/>
          </p:cNvSpPr>
          <p:nvPr>
            <p:ph type="dt" sz="half" idx="10"/>
          </p:nvPr>
        </p:nvSpPr>
        <p:spPr/>
        <p:txBody>
          <a:bodyPr/>
          <a:lstStyle>
            <a:lvl1pPr>
              <a:defRPr/>
            </a:lvl1pPr>
          </a:lstStyle>
          <a:p>
            <a:pPr>
              <a:defRPr/>
            </a:pPr>
            <a:fld id="{A5DD3267-6398-47E2-A794-B1BDB71382B5}" type="datetimeFigureOut">
              <a:rPr lang="he-IL"/>
              <a:pPr>
                <a:defRPr/>
              </a:pPr>
              <a:t>י"ט/שבט/תשע"ז</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6D828E57-B864-44F5-A6CD-5E7FC8DDD9C7}" type="slidenum">
              <a:rPr lang="he-IL"/>
              <a:pPr>
                <a:defRPr/>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3"/>
          <p:cNvSpPr>
            <a:spLocks noGrp="1"/>
          </p:cNvSpPr>
          <p:nvPr>
            <p:ph type="dt" sz="half" idx="10"/>
          </p:nvPr>
        </p:nvSpPr>
        <p:spPr/>
        <p:txBody>
          <a:bodyPr/>
          <a:lstStyle>
            <a:lvl1pPr>
              <a:defRPr/>
            </a:lvl1pPr>
          </a:lstStyle>
          <a:p>
            <a:pPr>
              <a:defRPr/>
            </a:pPr>
            <a:fld id="{2E8A9787-D155-40C1-8DB4-24A1E096CECA}" type="datetimeFigureOut">
              <a:rPr lang="he-IL"/>
              <a:pPr>
                <a:defRPr/>
              </a:pPr>
              <a:t>י"ט/שבט/תשע"ז</a:t>
            </a:fld>
            <a:endParaRPr lang="he-IL"/>
          </a:p>
        </p:txBody>
      </p:sp>
      <p:sp>
        <p:nvSpPr>
          <p:cNvPr id="8"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9" name="מציין מיקום של מספר שקופית 5"/>
          <p:cNvSpPr>
            <a:spLocks noGrp="1"/>
          </p:cNvSpPr>
          <p:nvPr>
            <p:ph type="sldNum" sz="quarter" idx="12"/>
          </p:nvPr>
        </p:nvSpPr>
        <p:spPr/>
        <p:txBody>
          <a:bodyPr/>
          <a:lstStyle>
            <a:lvl1pPr>
              <a:defRPr/>
            </a:lvl1pPr>
          </a:lstStyle>
          <a:p>
            <a:pPr>
              <a:defRPr/>
            </a:pPr>
            <a:fld id="{01B9D250-5599-4507-8832-725F72CAE6C3}" type="slidenum">
              <a:rPr lang="he-IL"/>
              <a:pPr>
                <a:defRPr/>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3"/>
          <p:cNvSpPr>
            <a:spLocks noGrp="1"/>
          </p:cNvSpPr>
          <p:nvPr>
            <p:ph type="dt" sz="half" idx="10"/>
          </p:nvPr>
        </p:nvSpPr>
        <p:spPr/>
        <p:txBody>
          <a:bodyPr/>
          <a:lstStyle>
            <a:lvl1pPr>
              <a:defRPr/>
            </a:lvl1pPr>
          </a:lstStyle>
          <a:p>
            <a:pPr>
              <a:defRPr/>
            </a:pPr>
            <a:fld id="{59E598C5-B38B-4A51-A004-D8B1055D0BD7}" type="datetimeFigureOut">
              <a:rPr lang="he-IL"/>
              <a:pPr>
                <a:defRPr/>
              </a:pPr>
              <a:t>י"ט/שבט/תשע"ז</a:t>
            </a:fld>
            <a:endParaRPr lang="he-IL"/>
          </a:p>
        </p:txBody>
      </p:sp>
      <p:sp>
        <p:nvSpPr>
          <p:cNvPr id="4"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5" name="מציין מיקום של מספר שקופית 5"/>
          <p:cNvSpPr>
            <a:spLocks noGrp="1"/>
          </p:cNvSpPr>
          <p:nvPr>
            <p:ph type="sldNum" sz="quarter" idx="12"/>
          </p:nvPr>
        </p:nvSpPr>
        <p:spPr/>
        <p:txBody>
          <a:bodyPr/>
          <a:lstStyle>
            <a:lvl1pPr>
              <a:defRPr/>
            </a:lvl1pPr>
          </a:lstStyle>
          <a:p>
            <a:pPr>
              <a:defRPr/>
            </a:pPr>
            <a:fld id="{0CBA4CE6-9854-4E77-B9C2-30BFF1020324}" type="slidenum">
              <a:rPr lang="he-IL"/>
              <a:pPr>
                <a:defRPr/>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3"/>
          <p:cNvSpPr>
            <a:spLocks noGrp="1"/>
          </p:cNvSpPr>
          <p:nvPr>
            <p:ph type="dt" sz="half" idx="10"/>
          </p:nvPr>
        </p:nvSpPr>
        <p:spPr/>
        <p:txBody>
          <a:bodyPr/>
          <a:lstStyle>
            <a:lvl1pPr>
              <a:defRPr/>
            </a:lvl1pPr>
          </a:lstStyle>
          <a:p>
            <a:pPr>
              <a:defRPr/>
            </a:pPr>
            <a:fld id="{42987E8D-A895-4825-B43B-1A5E03DB512D}" type="datetimeFigureOut">
              <a:rPr lang="he-IL"/>
              <a:pPr>
                <a:defRPr/>
              </a:pPr>
              <a:t>י"ט/שבט/תשע"ז</a:t>
            </a:fld>
            <a:endParaRPr lang="he-IL"/>
          </a:p>
        </p:txBody>
      </p:sp>
      <p:sp>
        <p:nvSpPr>
          <p:cNvPr id="3"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4" name="מציין מיקום של מספר שקופית 5"/>
          <p:cNvSpPr>
            <a:spLocks noGrp="1"/>
          </p:cNvSpPr>
          <p:nvPr>
            <p:ph type="sldNum" sz="quarter" idx="12"/>
          </p:nvPr>
        </p:nvSpPr>
        <p:spPr/>
        <p:txBody>
          <a:bodyPr/>
          <a:lstStyle>
            <a:lvl1pPr>
              <a:defRPr/>
            </a:lvl1pPr>
          </a:lstStyle>
          <a:p>
            <a:pPr>
              <a:defRPr/>
            </a:pPr>
            <a:fld id="{FA4A7CE5-DB91-44A8-9F2C-0C2B44F51EF5}" type="slidenum">
              <a:rPr lang="he-IL"/>
              <a:pPr>
                <a:defRPr/>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577FAD04-9CC0-4560-86D0-4241FEF5F7EC}" type="datetimeFigureOut">
              <a:rPr lang="he-IL"/>
              <a:pPr>
                <a:defRPr/>
              </a:pPr>
              <a:t>י"ט/שבט/תשע"ז</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F37BF59C-8818-4FAF-8EAA-13D11AD8A79F}" type="slidenum">
              <a:rPr lang="he-IL"/>
              <a:pPr>
                <a:defRPr/>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8042D670-3FEC-44CA-9360-79EDDC31C07F}" type="datetimeFigureOut">
              <a:rPr lang="he-IL"/>
              <a:pPr>
                <a:defRPr/>
              </a:pPr>
              <a:t>י"ט/שבט/תשע"ז</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AF399B8D-4D4D-47D4-8495-1D9B06B1E06B}" type="slidenum">
              <a:rPr lang="he-IL"/>
              <a:pPr>
                <a:defRPr/>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026" name="מציין מיקום של כותרת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7" name="מציין מיקום טקסט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FE6721E-9A24-46FE-9ADF-5788B3746AD9}" type="datetimeFigureOut">
              <a:rPr lang="he-IL"/>
              <a:pPr>
                <a:defRPr/>
              </a:pPr>
              <a:t>י"ט/שבט/תשע"ז</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6898DF4-7001-4393-AA31-A575A7FE2098}" type="slidenum">
              <a:rPr lang="he-IL"/>
              <a:pPr>
                <a:defRPr/>
              </a:pPr>
              <a:t>‹#›</a:t>
            </a:fld>
            <a:endParaRPr lang="he-I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r" rtl="1" fontAlgn="base">
        <a:lnSpc>
          <a:spcPct val="90000"/>
        </a:lnSpc>
        <a:spcBef>
          <a:spcPct val="0"/>
        </a:spcBef>
        <a:spcAft>
          <a:spcPct val="0"/>
        </a:spcAft>
        <a:defRPr sz="4400" kern="1200">
          <a:solidFill>
            <a:schemeClr val="tx1"/>
          </a:solidFill>
          <a:latin typeface="+mj-lt"/>
          <a:ea typeface="+mj-ea"/>
          <a:cs typeface="+mj-cs"/>
        </a:defRPr>
      </a:lvl1pPr>
      <a:lvl2pPr algn="r" rtl="1" fontAlgn="base">
        <a:lnSpc>
          <a:spcPct val="90000"/>
        </a:lnSpc>
        <a:spcBef>
          <a:spcPct val="0"/>
        </a:spcBef>
        <a:spcAft>
          <a:spcPct val="0"/>
        </a:spcAft>
        <a:defRPr sz="4400">
          <a:solidFill>
            <a:schemeClr val="tx1"/>
          </a:solidFill>
          <a:latin typeface="Calibri Light"/>
          <a:cs typeface="Times New Roman" pitchFamily="18" charset="0"/>
        </a:defRPr>
      </a:lvl2pPr>
      <a:lvl3pPr algn="r" rtl="1" fontAlgn="base">
        <a:lnSpc>
          <a:spcPct val="90000"/>
        </a:lnSpc>
        <a:spcBef>
          <a:spcPct val="0"/>
        </a:spcBef>
        <a:spcAft>
          <a:spcPct val="0"/>
        </a:spcAft>
        <a:defRPr sz="4400">
          <a:solidFill>
            <a:schemeClr val="tx1"/>
          </a:solidFill>
          <a:latin typeface="Calibri Light"/>
          <a:cs typeface="Times New Roman" pitchFamily="18" charset="0"/>
        </a:defRPr>
      </a:lvl3pPr>
      <a:lvl4pPr algn="r" rtl="1" fontAlgn="base">
        <a:lnSpc>
          <a:spcPct val="90000"/>
        </a:lnSpc>
        <a:spcBef>
          <a:spcPct val="0"/>
        </a:spcBef>
        <a:spcAft>
          <a:spcPct val="0"/>
        </a:spcAft>
        <a:defRPr sz="4400">
          <a:solidFill>
            <a:schemeClr val="tx1"/>
          </a:solidFill>
          <a:latin typeface="Calibri Light"/>
          <a:cs typeface="Times New Roman" pitchFamily="18" charset="0"/>
        </a:defRPr>
      </a:lvl4pPr>
      <a:lvl5pPr algn="r" rtl="1" fontAlgn="base">
        <a:lnSpc>
          <a:spcPct val="90000"/>
        </a:lnSpc>
        <a:spcBef>
          <a:spcPct val="0"/>
        </a:spcBef>
        <a:spcAft>
          <a:spcPct val="0"/>
        </a:spcAft>
        <a:defRPr sz="4400">
          <a:solidFill>
            <a:schemeClr val="tx1"/>
          </a:solidFill>
          <a:latin typeface="Calibri Light"/>
          <a:cs typeface="Times New Roman" pitchFamily="18" charset="0"/>
        </a:defRPr>
      </a:lvl5pPr>
      <a:lvl6pPr marL="457200" algn="r" rtl="1" fontAlgn="base">
        <a:lnSpc>
          <a:spcPct val="90000"/>
        </a:lnSpc>
        <a:spcBef>
          <a:spcPct val="0"/>
        </a:spcBef>
        <a:spcAft>
          <a:spcPct val="0"/>
        </a:spcAft>
        <a:defRPr sz="4400">
          <a:solidFill>
            <a:schemeClr val="tx1"/>
          </a:solidFill>
          <a:latin typeface="Calibri Light"/>
          <a:cs typeface="Times New Roman" pitchFamily="18" charset="0"/>
        </a:defRPr>
      </a:lvl6pPr>
      <a:lvl7pPr marL="914400" algn="r" rtl="1" fontAlgn="base">
        <a:lnSpc>
          <a:spcPct val="90000"/>
        </a:lnSpc>
        <a:spcBef>
          <a:spcPct val="0"/>
        </a:spcBef>
        <a:spcAft>
          <a:spcPct val="0"/>
        </a:spcAft>
        <a:defRPr sz="4400">
          <a:solidFill>
            <a:schemeClr val="tx1"/>
          </a:solidFill>
          <a:latin typeface="Calibri Light"/>
          <a:cs typeface="Times New Roman" pitchFamily="18" charset="0"/>
        </a:defRPr>
      </a:lvl7pPr>
      <a:lvl8pPr marL="1371600" algn="r" rtl="1" fontAlgn="base">
        <a:lnSpc>
          <a:spcPct val="90000"/>
        </a:lnSpc>
        <a:spcBef>
          <a:spcPct val="0"/>
        </a:spcBef>
        <a:spcAft>
          <a:spcPct val="0"/>
        </a:spcAft>
        <a:defRPr sz="4400">
          <a:solidFill>
            <a:schemeClr val="tx1"/>
          </a:solidFill>
          <a:latin typeface="Calibri Light"/>
          <a:cs typeface="Times New Roman" pitchFamily="18" charset="0"/>
        </a:defRPr>
      </a:lvl8pPr>
      <a:lvl9pPr marL="1828800" algn="r" rtl="1" fontAlgn="base">
        <a:lnSpc>
          <a:spcPct val="90000"/>
        </a:lnSpc>
        <a:spcBef>
          <a:spcPct val="0"/>
        </a:spcBef>
        <a:spcAft>
          <a:spcPct val="0"/>
        </a:spcAft>
        <a:defRPr sz="4400">
          <a:solidFill>
            <a:schemeClr val="tx1"/>
          </a:solidFill>
          <a:latin typeface="Calibri Light"/>
          <a:cs typeface="Times New Roman" pitchFamily="18" charset="0"/>
        </a:defRPr>
      </a:lvl9pPr>
    </p:titleStyle>
    <p:bodyStyle>
      <a:lvl1pPr marL="228600" indent="-228600" algn="r" rtl="1"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r" rtl="1"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r" rtl="1"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r" rtl="1"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r" rtl="1"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rtlCol="1">
            <a:normAutofit/>
          </a:bodyPr>
          <a:lstStyle/>
          <a:p>
            <a:pPr fontAlgn="auto">
              <a:spcAft>
                <a:spcPts val="0"/>
              </a:spcAft>
              <a:defRPr/>
            </a:pPr>
            <a:r>
              <a:rPr lang="he-IL" sz="11500" dirty="0" smtClean="0">
                <a:cs typeface="+mn-cs"/>
              </a:rPr>
              <a:t>אורנוס</a:t>
            </a:r>
            <a:endParaRPr lang="he-IL" sz="11500" dirty="0">
              <a:cs typeface="+mn-cs"/>
            </a:endParaRPr>
          </a:p>
        </p:txBody>
      </p:sp>
      <p:sp>
        <p:nvSpPr>
          <p:cNvPr id="13314" name="כותרת משנה 2"/>
          <p:cNvSpPr>
            <a:spLocks noGrp="1"/>
          </p:cNvSpPr>
          <p:nvPr>
            <p:ph type="subTitle" idx="1"/>
          </p:nvPr>
        </p:nvSpPr>
        <p:spPr/>
        <p:txBody>
          <a:bodyPr/>
          <a:lstStyle/>
          <a:p>
            <a:r>
              <a:rPr lang="he-IL" smtClean="0"/>
              <a:t>יצרו אייל כפיר ועדי שלמה</a:t>
            </a:r>
          </a:p>
        </p:txBody>
      </p:sp>
      <p:sp>
        <p:nvSpPr>
          <p:cNvPr id="13315" name="TextBox 3"/>
          <p:cNvSpPr txBox="1">
            <a:spLocks noChangeArrowheads="1"/>
          </p:cNvSpPr>
          <p:nvPr/>
        </p:nvSpPr>
        <p:spPr bwMode="auto">
          <a:xfrm>
            <a:off x="-38100" y="215900"/>
            <a:ext cx="1562100" cy="461963"/>
          </a:xfrm>
          <a:prstGeom prst="rect">
            <a:avLst/>
          </a:prstGeom>
          <a:noFill/>
          <a:ln w="9525">
            <a:noFill/>
            <a:miter lim="800000"/>
            <a:headEnd/>
            <a:tailEnd/>
          </a:ln>
        </p:spPr>
        <p:txBody>
          <a:bodyPr>
            <a:spAutoFit/>
          </a:bodyPr>
          <a:lstStyle/>
          <a:p>
            <a:r>
              <a:rPr lang="he-IL" sz="2400">
                <a:latin typeface="Calibri"/>
              </a:rPr>
              <a:t>12.1.15</a:t>
            </a:r>
          </a:p>
        </p:txBody>
      </p:sp>
      <p:sp>
        <p:nvSpPr>
          <p:cNvPr id="13316" name="מלבן 5"/>
          <p:cNvSpPr>
            <a:spLocks noChangeArrowheads="1"/>
          </p:cNvSpPr>
          <p:nvPr/>
        </p:nvSpPr>
        <p:spPr bwMode="auto">
          <a:xfrm>
            <a:off x="5381625" y="4378325"/>
            <a:ext cx="1758950" cy="368300"/>
          </a:xfrm>
          <a:prstGeom prst="rect">
            <a:avLst/>
          </a:prstGeom>
          <a:noFill/>
          <a:ln w="9525">
            <a:noFill/>
            <a:miter lim="800000"/>
            <a:headEnd/>
            <a:tailEnd/>
          </a:ln>
        </p:spPr>
        <p:txBody>
          <a:bodyPr wrap="none">
            <a:spAutoFit/>
          </a:bodyPr>
          <a:lstStyle/>
          <a:p>
            <a:r>
              <a:rPr lang="he-IL">
                <a:latin typeface="Calibri"/>
              </a:rPr>
              <a:t>מורה: רויטל מרום</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1">
            <a:normAutofit/>
          </a:bodyPr>
          <a:lstStyle/>
          <a:p>
            <a:pPr algn="ctr" fontAlgn="auto">
              <a:spcAft>
                <a:spcPts val="0"/>
              </a:spcAft>
              <a:defRPr/>
            </a:pPr>
            <a:r>
              <a:rPr lang="he-IL" dirty="0" smtClean="0">
                <a:cs typeface="+mn-cs"/>
              </a:rPr>
              <a:t>פרטים כללים</a:t>
            </a:r>
            <a:endParaRPr lang="he-IL" dirty="0">
              <a:cs typeface="+mn-cs"/>
            </a:endParaRPr>
          </a:p>
        </p:txBody>
      </p:sp>
      <p:sp>
        <p:nvSpPr>
          <p:cNvPr id="14338" name="מציין מיקום תוכן 2"/>
          <p:cNvSpPr>
            <a:spLocks noGrp="1"/>
          </p:cNvSpPr>
          <p:nvPr>
            <p:ph idx="1"/>
          </p:nvPr>
        </p:nvSpPr>
        <p:spPr/>
        <p:txBody>
          <a:bodyPr/>
          <a:lstStyle/>
          <a:p>
            <a:pPr marL="0" indent="0">
              <a:buFont typeface="Arial" charset="0"/>
              <a:buNone/>
            </a:pPr>
            <a:r>
              <a:rPr lang="he-IL" sz="3200" smtClean="0"/>
              <a:t>אורנוס הוא כוכב לכת במערכת השמש הנמצא שביעי במערכת השמש. הוא ענק גז. צבעו ירקרק-כחלחל-טורקיז. הוא התגלה בשנת 1781 על ידי וויליאם הרשל. הוא מרוחק </a:t>
            </a:r>
            <a:r>
              <a:rPr lang="en-US" sz="3200" smtClean="0">
                <a:cs typeface="Arial" charset="0"/>
              </a:rPr>
              <a:t>2,870,972,220 </a:t>
            </a:r>
            <a:r>
              <a:rPr lang="he-IL" sz="3200" smtClean="0"/>
              <a:t>קילומטרים מהשמש והטמפרטורה שם היא 215- מעלות.  שמו העברי הוא אורון. משמעות השם "אורון" הוא "אור קטן".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1">
            <a:normAutofit/>
          </a:bodyPr>
          <a:lstStyle/>
          <a:p>
            <a:pPr algn="ctr" fontAlgn="auto">
              <a:spcAft>
                <a:spcPts val="0"/>
              </a:spcAft>
              <a:defRPr/>
            </a:pPr>
            <a:r>
              <a:rPr lang="he-IL" dirty="0" smtClean="0">
                <a:cs typeface="+mn-cs"/>
              </a:rPr>
              <a:t>אטמוספרה ומסה</a:t>
            </a:r>
            <a:endParaRPr lang="he-IL" dirty="0">
              <a:cs typeface="+mn-cs"/>
            </a:endParaRPr>
          </a:p>
        </p:txBody>
      </p:sp>
      <p:sp>
        <p:nvSpPr>
          <p:cNvPr id="15362" name="מציין מיקום תוכן 2"/>
          <p:cNvSpPr>
            <a:spLocks noGrp="1"/>
          </p:cNvSpPr>
          <p:nvPr>
            <p:ph idx="1"/>
          </p:nvPr>
        </p:nvSpPr>
        <p:spPr/>
        <p:txBody>
          <a:bodyPr/>
          <a:lstStyle/>
          <a:p>
            <a:pPr marL="0" indent="0">
              <a:buFont typeface="Arial" charset="0"/>
              <a:buNone/>
            </a:pPr>
            <a:r>
              <a:rPr lang="he-IL" sz="3200" smtClean="0"/>
              <a:t>האטמוספרה שלו מורכבת בעיקר ממימן, אבל יש בה גם הליום ומעט מאוד מתאן, אמוניה, אתאן ואצטילן. ליבתו עשויה מברזל-צורן וסיליקטים. המסה שלו היא 8.686×10</a:t>
            </a:r>
            <a:r>
              <a:rPr lang="he-IL" sz="3200" baseline="30000" smtClean="0"/>
              <a:t>25</a:t>
            </a:r>
            <a:r>
              <a:rPr lang="he-IL" sz="3200" smtClean="0"/>
              <a:t>‎ ק"ג והוא גדול פי 14 מכדה"א.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1">
            <a:normAutofit/>
          </a:bodyPr>
          <a:lstStyle/>
          <a:p>
            <a:pPr algn="ctr" fontAlgn="auto">
              <a:spcAft>
                <a:spcPts val="0"/>
              </a:spcAft>
              <a:defRPr/>
            </a:pPr>
            <a:r>
              <a:rPr lang="he-IL" dirty="0" smtClean="0">
                <a:cs typeface="+mn-cs"/>
              </a:rPr>
              <a:t>ירחים</a:t>
            </a:r>
            <a:endParaRPr lang="he-IL" dirty="0">
              <a:cs typeface="+mn-cs"/>
            </a:endParaRPr>
          </a:p>
        </p:txBody>
      </p:sp>
      <p:sp>
        <p:nvSpPr>
          <p:cNvPr id="16386" name="מציין מיקום תוכן 2"/>
          <p:cNvSpPr>
            <a:spLocks noGrp="1"/>
          </p:cNvSpPr>
          <p:nvPr>
            <p:ph idx="1"/>
          </p:nvPr>
        </p:nvSpPr>
        <p:spPr/>
        <p:txBody>
          <a:bodyPr/>
          <a:lstStyle/>
          <a:p>
            <a:pPr marL="0" indent="0">
              <a:buFont typeface="Arial" charset="0"/>
              <a:buNone/>
            </a:pPr>
            <a:r>
              <a:rPr lang="he-IL" sz="3200" smtClean="0"/>
              <a:t>יש לו 27 ירחים, רק 15 מהם ידועים ומפורסמים. כמה מירחיו, אוברון, טיטניה, אומבריאל, אריאל ומירנדה היו יכולים להיחשב כוכבי לכת ננסיים אם היו מסתובבים סביב השמש. כל ירחיו נקראים על שם דמויות ומחזות של וויליאם שייקספיר.</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1">
            <a:normAutofit/>
          </a:bodyPr>
          <a:lstStyle/>
          <a:p>
            <a:pPr algn="ctr" fontAlgn="auto">
              <a:spcAft>
                <a:spcPts val="0"/>
              </a:spcAft>
              <a:defRPr/>
            </a:pPr>
            <a:r>
              <a:rPr lang="he-IL" dirty="0" smtClean="0">
                <a:cs typeface="+mn-cs"/>
              </a:rPr>
              <a:t>זמן שנה ויממה, קוטר</a:t>
            </a:r>
            <a:endParaRPr lang="he-IL" dirty="0">
              <a:cs typeface="+mn-cs"/>
            </a:endParaRPr>
          </a:p>
        </p:txBody>
      </p:sp>
      <p:sp>
        <p:nvSpPr>
          <p:cNvPr id="17410" name="מציין מיקום תוכן 2"/>
          <p:cNvSpPr>
            <a:spLocks noGrp="1"/>
          </p:cNvSpPr>
          <p:nvPr>
            <p:ph idx="1"/>
          </p:nvPr>
        </p:nvSpPr>
        <p:spPr/>
        <p:txBody>
          <a:bodyPr/>
          <a:lstStyle/>
          <a:p>
            <a:pPr marL="0" indent="0">
              <a:buFont typeface="Arial" charset="0"/>
              <a:buNone/>
            </a:pPr>
            <a:r>
              <a:rPr lang="he-IL" sz="3200" smtClean="0"/>
              <a:t>זמן השנה (הסיבוב סביב השמש) באורנוס הוא 83 שנים ארציות (בכדה"א). זמן היממה (הסיבוב סביב עצמו) באורנוס הוא 17 שעות ו-14 דקות. קוטרו בקו המשווה הוא 51,000 קילומטרים.</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1">
            <a:normAutofit/>
          </a:bodyPr>
          <a:lstStyle/>
          <a:p>
            <a:pPr algn="ctr" fontAlgn="auto">
              <a:spcAft>
                <a:spcPts val="0"/>
              </a:spcAft>
              <a:defRPr/>
            </a:pPr>
            <a:r>
              <a:rPr lang="he-IL" dirty="0" smtClean="0">
                <a:cs typeface="+mn-cs"/>
              </a:rPr>
              <a:t>מרחק מהשמש וטמפרטורה</a:t>
            </a:r>
            <a:endParaRPr lang="he-IL" dirty="0">
              <a:cs typeface="+mn-cs"/>
            </a:endParaRPr>
          </a:p>
        </p:txBody>
      </p:sp>
      <p:sp>
        <p:nvSpPr>
          <p:cNvPr id="18434" name="מציין מיקום תוכן 2"/>
          <p:cNvSpPr>
            <a:spLocks noGrp="1"/>
          </p:cNvSpPr>
          <p:nvPr>
            <p:ph idx="1"/>
          </p:nvPr>
        </p:nvSpPr>
        <p:spPr/>
        <p:txBody>
          <a:bodyPr/>
          <a:lstStyle/>
          <a:p>
            <a:pPr marL="0" indent="0">
              <a:buFont typeface="Arial" charset="0"/>
              <a:buNone/>
            </a:pPr>
            <a:r>
              <a:rPr lang="he-IL" sz="3200" smtClean="0"/>
              <a:t>אורנוס מרוחק מהשמש מאוד (הכוכב השביעי, אחד לפני אחרון) ומרחקו מהשמש הוא </a:t>
            </a:r>
            <a:r>
              <a:rPr lang="en-US" sz="3200" smtClean="0">
                <a:cs typeface="Arial" charset="0"/>
              </a:rPr>
              <a:t>2,870,972,220 </a:t>
            </a:r>
            <a:r>
              <a:rPr lang="he-IL" sz="3200" smtClean="0"/>
              <a:t> קילומטרים. הטמפרטורה שם נמוכה מאוד בגלל מרחקו מהשמש, והיא 215- מעלות צלזיוס.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1">
            <a:normAutofit/>
          </a:bodyPr>
          <a:lstStyle/>
          <a:p>
            <a:pPr algn="ctr" fontAlgn="auto">
              <a:spcAft>
                <a:spcPts val="0"/>
              </a:spcAft>
              <a:defRPr/>
            </a:pPr>
            <a:r>
              <a:rPr lang="he-IL" dirty="0" smtClean="0">
                <a:cs typeface="+mn-cs"/>
              </a:rPr>
              <a:t>הערות ופרטים מעניינים</a:t>
            </a:r>
            <a:endParaRPr lang="he-IL" dirty="0">
              <a:cs typeface="+mn-cs"/>
            </a:endParaRPr>
          </a:p>
        </p:txBody>
      </p:sp>
      <p:sp>
        <p:nvSpPr>
          <p:cNvPr id="19458" name="מציין מיקום תוכן 2"/>
          <p:cNvSpPr>
            <a:spLocks noGrp="1"/>
          </p:cNvSpPr>
          <p:nvPr>
            <p:ph idx="1"/>
          </p:nvPr>
        </p:nvSpPr>
        <p:spPr/>
        <p:txBody>
          <a:bodyPr/>
          <a:lstStyle/>
          <a:p>
            <a:pPr marL="0" indent="0">
              <a:buFont typeface="Arial" charset="0"/>
              <a:buNone/>
            </a:pPr>
            <a:r>
              <a:rPr lang="he-IL" sz="3200" smtClean="0"/>
              <a:t>אורנוס הוא כוכב הלכת הראשון שהתגלה על ידי טלסקופ. למרות שהן הרבה פחות מפורסמות, גם לאורנוס יש טבעות והן עקומות. זאת בגלל שפעם פגע באורנוס אסטרואיד ו''עיקם'' אותו וכוח המשיכה שלו גם "תרם" לעניין ועיקם את טבעותיו על הצד. הוא השלישי בגודלו במערכת השמש.</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1">
            <a:normAutofit/>
          </a:bodyPr>
          <a:lstStyle/>
          <a:p>
            <a:pPr algn="ctr" fontAlgn="auto">
              <a:spcAft>
                <a:spcPts val="0"/>
              </a:spcAft>
              <a:defRPr/>
            </a:pPr>
            <a:r>
              <a:rPr lang="he-IL" dirty="0" smtClean="0">
                <a:cs typeface="+mn-cs"/>
              </a:rPr>
              <a:t>תמונות של אורנוס</a:t>
            </a:r>
            <a:endParaRPr lang="he-IL" dirty="0">
              <a:cs typeface="+mn-cs"/>
            </a:endParaRPr>
          </a:p>
        </p:txBody>
      </p:sp>
      <p:pic>
        <p:nvPicPr>
          <p:cNvPr id="20482" name="Picture 2" descr="http://blog.tapuz.co.il/HappinessSeeds/images/608987_76.jpg"/>
          <p:cNvPicPr>
            <a:picLocks noGrp="1" noChangeAspect="1" noChangeArrowheads="1"/>
          </p:cNvPicPr>
          <p:nvPr>
            <p:ph idx="1"/>
          </p:nvPr>
        </p:nvPicPr>
        <p:blipFill>
          <a:blip r:embed="rId2"/>
          <a:srcRect/>
          <a:stretch>
            <a:fillRect/>
          </a:stretch>
        </p:blipFill>
        <p:spPr>
          <a:xfrm>
            <a:off x="0" y="1924050"/>
            <a:ext cx="6580188" cy="4933950"/>
          </a:xfrm>
        </p:spPr>
      </p:pic>
      <p:pic>
        <p:nvPicPr>
          <p:cNvPr id="20483" name="Picture 4" descr="http://www.planetsforkids.org/upload/-uranus-b.jpg"/>
          <p:cNvPicPr>
            <a:picLocks noChangeAspect="1" noChangeArrowheads="1"/>
          </p:cNvPicPr>
          <p:nvPr/>
        </p:nvPicPr>
        <p:blipFill>
          <a:blip r:embed="rId3"/>
          <a:srcRect/>
          <a:stretch>
            <a:fillRect/>
          </a:stretch>
        </p:blipFill>
        <p:spPr bwMode="auto">
          <a:xfrm rot="5191179">
            <a:off x="8410575" y="3063875"/>
            <a:ext cx="2943225" cy="37941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6" descr="http://shlomyswork.files.wordpress.com/2012/06/space-copy-shrinked-copy-copy-copy.jpg"/>
          <p:cNvPicPr>
            <a:picLocks noChangeAspect="1" noChangeArrowheads="1"/>
          </p:cNvPicPr>
          <p:nvPr/>
        </p:nvPicPr>
        <p:blipFill>
          <a:blip r:embed="rId2"/>
          <a:srcRect/>
          <a:stretch>
            <a:fillRect/>
          </a:stretch>
        </p:blipFill>
        <p:spPr bwMode="auto">
          <a:xfrm>
            <a:off x="952500" y="0"/>
            <a:ext cx="6858000" cy="6858000"/>
          </a:xfrm>
          <a:prstGeom prst="rect">
            <a:avLst/>
          </a:prstGeom>
          <a:noFill/>
          <a:ln w="9525">
            <a:noFill/>
            <a:miter lim="800000"/>
            <a:headEnd/>
            <a:tailEnd/>
          </a:ln>
        </p:spPr>
      </p:pic>
      <p:sp>
        <p:nvSpPr>
          <p:cNvPr id="5" name="אליפסה 4"/>
          <p:cNvSpPr/>
          <p:nvPr/>
        </p:nvSpPr>
        <p:spPr>
          <a:xfrm>
            <a:off x="2667000" y="482600"/>
            <a:ext cx="1270000" cy="1020763"/>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schemeClr val="bg1"/>
              </a:solidFill>
            </a:endParaRPr>
          </a:p>
        </p:txBody>
      </p:sp>
      <p:sp>
        <p:nvSpPr>
          <p:cNvPr id="21507" name="TextBox 7"/>
          <p:cNvSpPr txBox="1">
            <a:spLocks noChangeArrowheads="1"/>
          </p:cNvSpPr>
          <p:nvPr/>
        </p:nvSpPr>
        <p:spPr bwMode="auto">
          <a:xfrm>
            <a:off x="7747000" y="1843088"/>
            <a:ext cx="4445000" cy="460375"/>
          </a:xfrm>
          <a:prstGeom prst="rect">
            <a:avLst/>
          </a:prstGeom>
          <a:noFill/>
          <a:ln w="9525">
            <a:noFill/>
            <a:miter lim="800000"/>
            <a:headEnd/>
            <a:tailEnd/>
          </a:ln>
        </p:spPr>
        <p:txBody>
          <a:bodyPr wrap="none">
            <a:spAutoFit/>
          </a:bodyPr>
          <a:lstStyle/>
          <a:p>
            <a:r>
              <a:rPr lang="he-IL" sz="2400" b="1">
                <a:solidFill>
                  <a:schemeClr val="bg1"/>
                </a:solidFill>
                <a:latin typeface="Calibri"/>
              </a:rPr>
              <a:t>הכוכב שמסומן בעיגול- זהו אורנוס.</a:t>
            </a:r>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241</Words>
  <Application>Microsoft Office PowerPoint</Application>
  <PresentationFormat>Custom</PresentationFormat>
  <Paragraphs>18</Paragraphs>
  <Slides>9</Slides>
  <Notes>0</Notes>
  <HiddenSlides>0</HiddenSlides>
  <MMClips>0</MMClips>
  <ScaleCrop>false</ScaleCrop>
  <HeadingPairs>
    <vt:vector size="6" baseType="variant">
      <vt:variant>
        <vt:lpstr>גופנים בשימוש</vt:lpstr>
      </vt:variant>
      <vt:variant>
        <vt:i4>4</vt:i4>
      </vt:variant>
      <vt:variant>
        <vt:lpstr>תבנית עיצוב</vt:lpstr>
      </vt:variant>
      <vt:variant>
        <vt:i4>1</vt:i4>
      </vt:variant>
      <vt:variant>
        <vt:lpstr>כותרות שקופיות</vt:lpstr>
      </vt:variant>
      <vt:variant>
        <vt:i4>9</vt:i4>
      </vt:variant>
    </vt:vector>
  </HeadingPairs>
  <TitlesOfParts>
    <vt:vector size="14" baseType="lpstr">
      <vt:lpstr>Calibri</vt:lpstr>
      <vt:lpstr>Arial</vt:lpstr>
      <vt:lpstr>Calibri Light</vt:lpstr>
      <vt:lpstr>Times New Roman</vt:lpstr>
      <vt:lpstr>ערכת נושא Office</vt:lpstr>
      <vt:lpstr>אורנוס</vt:lpstr>
      <vt:lpstr>פרטים כללים</vt:lpstr>
      <vt:lpstr>אטמוספרה ומסה</vt:lpstr>
      <vt:lpstr>ירחים</vt:lpstr>
      <vt:lpstr>זמן שנה ויממה, קוטר</vt:lpstr>
      <vt:lpstr>מרחק מהשמש וטמפרטורה</vt:lpstr>
      <vt:lpstr>הערות ופרטים מעניינים</vt:lpstr>
      <vt:lpstr>תמונות של אורנוס</vt:lpstr>
      <vt:lpstr>שקופית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אורנוס</dc:title>
  <dc:creator>Student</dc:creator>
  <cp:lastModifiedBy>Zafrir</cp:lastModifiedBy>
  <cp:revision>7</cp:revision>
  <dcterms:created xsi:type="dcterms:W3CDTF">2015-01-07T09:01:45Z</dcterms:created>
  <dcterms:modified xsi:type="dcterms:W3CDTF">2017-02-15T09:47:08Z</dcterms:modified>
</cp:coreProperties>
</file>