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4" d="100"/>
          <a:sy n="104" d="100"/>
        </p:scale>
        <p:origin x="-43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9F5B2C05-EA8C-485C-8433-3A2DA69ED8FC}"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4FB4E61E-CF28-4568-8D95-C17FB1A76994}" type="datetimeFigureOut">
              <a:rPr lang="he-IL"/>
              <a:pPr>
                <a:defRPr/>
              </a:pPr>
              <a:t>כ"ג/אייר/תשע"ח</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7916564-0682-4DCA-B974-DA62A5F2EE63}"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F15E1358-32D5-4DC5-8997-662C8F648F60}" type="datetimeFigureOut">
              <a:rPr lang="he-IL"/>
              <a:pPr>
                <a:defRPr/>
              </a:pPr>
              <a:t>כ"ג/אייר/תשע"ח</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BB433B4-CD5E-40B9-9FA9-B52707084450}"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E6FC3119-B56D-42D2-928D-1F359089094C}" type="datetimeFigureOut">
              <a:rPr lang="he-IL"/>
              <a:pPr>
                <a:defRPr/>
              </a:pPr>
              <a:t>כ"ג/אייר/תשע"ח</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17AC45D-38DC-415C-8D50-91E4603F3E79}"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2AEA21BD-0836-4275-B7B0-87C48B3026DF}" type="datetimeFigureOut">
              <a:rPr lang="he-IL"/>
              <a:pPr>
                <a:defRPr/>
              </a:pPr>
              <a:t>כ"ג/אייר/תשע"ח</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Slide Number Placeholder 5"/>
          <p:cNvSpPr>
            <a:spLocks noGrp="1"/>
          </p:cNvSpPr>
          <p:nvPr>
            <p:ph type="sldNum" sz="quarter" idx="10"/>
          </p:nvPr>
        </p:nvSpPr>
        <p:spPr>
          <a:ln/>
        </p:spPr>
        <p:txBody>
          <a:bodyPr/>
          <a:lstStyle>
            <a:lvl1pPr>
              <a:defRPr/>
            </a:lvl1pPr>
          </a:lstStyle>
          <a:p>
            <a:pPr>
              <a:defRPr/>
            </a:pPr>
            <a:fld id="{EC6DE404-F5F2-488F-AB0B-AAF6BFD9C2F5}"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61DF21FA-5E39-41E7-A21F-6F79C4A3B635}" type="datetimeFigureOut">
              <a:rPr lang="he-IL"/>
              <a:pPr>
                <a:defRPr/>
              </a:pPr>
              <a:t>כ"ג/אייר/תשע"ח</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0D2CD92-A956-4940-9E6A-9E10516C774C}" type="slidenum">
              <a:rPr lang="he-IL"/>
              <a:pPr>
                <a:defRPr/>
              </a:pPr>
              <a:t>‹#›</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Date Placeholder 3"/>
          <p:cNvSpPr>
            <a:spLocks noGrp="1"/>
          </p:cNvSpPr>
          <p:nvPr>
            <p:ph type="dt" sz="half" idx="12"/>
          </p:nvPr>
        </p:nvSpPr>
        <p:spPr/>
        <p:txBody>
          <a:bodyPr/>
          <a:lstStyle>
            <a:lvl1pPr>
              <a:defRPr/>
            </a:lvl1pPr>
          </a:lstStyle>
          <a:p>
            <a:pPr>
              <a:defRPr/>
            </a:pPr>
            <a:fld id="{5A3CDC30-70CA-4C3B-B1B2-060EB929E079}" type="datetimeFigureOut">
              <a:rPr lang="he-IL"/>
              <a:pPr>
                <a:defRPr/>
              </a:pPr>
              <a:t>כ"ג/אייר/תשע"ח</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9545CD9-CFBB-4B61-9B1F-445385205A86}" type="slidenum">
              <a:rPr lang="he-IL"/>
              <a:pPr>
                <a:defRPr/>
              </a:pPr>
              <a:t>‹#›</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Date Placeholder 3"/>
          <p:cNvSpPr>
            <a:spLocks noGrp="1"/>
          </p:cNvSpPr>
          <p:nvPr>
            <p:ph type="dt" sz="half" idx="12"/>
          </p:nvPr>
        </p:nvSpPr>
        <p:spPr/>
        <p:txBody>
          <a:bodyPr/>
          <a:lstStyle>
            <a:lvl1pPr>
              <a:defRPr/>
            </a:lvl1pPr>
          </a:lstStyle>
          <a:p>
            <a:pPr>
              <a:defRPr/>
            </a:pPr>
            <a:fld id="{72C29F10-5842-48F9-977B-557E5ECF4A4F}" type="datetimeFigureOut">
              <a:rPr lang="he-IL"/>
              <a:pPr>
                <a:defRPr/>
              </a:pPr>
              <a:t>כ"ג/אייר/תשע"ח</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338EF477-43C5-43B9-9881-E9442F0A412B}" type="slidenum">
              <a:rPr lang="he-IL"/>
              <a:pPr>
                <a:defRPr/>
              </a:pPr>
              <a:t>‹#›</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Date Placeholder 3"/>
          <p:cNvSpPr>
            <a:spLocks noGrp="1"/>
          </p:cNvSpPr>
          <p:nvPr>
            <p:ph type="dt" sz="half" idx="12"/>
          </p:nvPr>
        </p:nvSpPr>
        <p:spPr/>
        <p:txBody>
          <a:bodyPr/>
          <a:lstStyle>
            <a:lvl1pPr>
              <a:defRPr/>
            </a:lvl1pPr>
          </a:lstStyle>
          <a:p>
            <a:pPr>
              <a:defRPr/>
            </a:pPr>
            <a:fld id="{61935E9A-3FD1-4464-94AF-23387623EC20}" type="datetimeFigureOut">
              <a:rPr lang="he-IL"/>
              <a:pPr>
                <a:defRPr/>
              </a:pPr>
              <a:t>כ"ג/אייר/תשע"ח</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33422AA6-489C-4A9B-8ABB-A39D1AE678CF}" type="slidenum">
              <a:rPr lang="he-IL"/>
              <a:pPr>
                <a:defRPr/>
              </a:pPr>
              <a:t>‹#›</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Date Placeholder 3"/>
          <p:cNvSpPr>
            <a:spLocks noGrp="1"/>
          </p:cNvSpPr>
          <p:nvPr>
            <p:ph type="dt" sz="half" idx="12"/>
          </p:nvPr>
        </p:nvSpPr>
        <p:spPr/>
        <p:txBody>
          <a:bodyPr/>
          <a:lstStyle>
            <a:lvl1pPr>
              <a:defRPr/>
            </a:lvl1pPr>
          </a:lstStyle>
          <a:p>
            <a:pPr>
              <a:defRPr/>
            </a:pPr>
            <a:fld id="{FA54DC02-B26F-4DBB-B15D-5A991503AEAE}" type="datetimeFigureOut">
              <a:rPr lang="he-IL"/>
              <a:pPr>
                <a:defRPr/>
              </a:pPr>
              <a:t>כ"ג/אייר/תשע"ח</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7D49A7F-EA06-4022-B411-53A4FD1E8F42}" type="slidenum">
              <a:rPr lang="he-IL"/>
              <a:pPr>
                <a:defRPr/>
              </a:pPr>
              <a:t>‹#›</a:t>
            </a:fld>
            <a:endParaRPr lang="he-IL"/>
          </a:p>
        </p:txBody>
      </p:sp>
      <p:sp>
        <p:nvSpPr>
          <p:cNvPr id="6" name="Footer Placeholder 4"/>
          <p:cNvSpPr>
            <a:spLocks noGrp="1"/>
          </p:cNvSpPr>
          <p:nvPr>
            <p:ph type="ftr" sz="quarter" idx="15"/>
          </p:nvPr>
        </p:nvSpPr>
        <p:spPr/>
        <p:txBody>
          <a:bodyPr/>
          <a:lstStyle>
            <a:lvl1pPr>
              <a:defRPr/>
            </a:lvl1pPr>
          </a:lstStyle>
          <a:p>
            <a:pPr>
              <a:defRPr/>
            </a:pPr>
            <a:endParaRPr lang="he-IL"/>
          </a:p>
        </p:txBody>
      </p:sp>
      <p:sp>
        <p:nvSpPr>
          <p:cNvPr id="7" name="Date Placeholder 3"/>
          <p:cNvSpPr>
            <a:spLocks noGrp="1"/>
          </p:cNvSpPr>
          <p:nvPr>
            <p:ph type="dt" sz="half" idx="16"/>
          </p:nvPr>
        </p:nvSpPr>
        <p:spPr/>
        <p:txBody>
          <a:bodyPr/>
          <a:lstStyle>
            <a:lvl1pPr>
              <a:defRPr/>
            </a:lvl1pPr>
          </a:lstStyle>
          <a:p>
            <a:pPr>
              <a:defRPr/>
            </a:pPr>
            <a:fld id="{3E581DCC-08B9-4511-BCCD-F4D39D4D7E0C}" type="datetimeFigureOut">
              <a:rPr lang="he-IL"/>
              <a:pPr>
                <a:defRPr/>
              </a:pPr>
              <a:t>כ"ג/אייר/תשע"ח</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Slide Number Placeholder 5"/>
          <p:cNvSpPr>
            <a:spLocks noGrp="1"/>
          </p:cNvSpPr>
          <p:nvPr>
            <p:ph type="sldNum" sz="quarter" idx="10"/>
          </p:nvPr>
        </p:nvSpPr>
        <p:spPr>
          <a:ln/>
        </p:spPr>
        <p:txBody>
          <a:bodyPr/>
          <a:lstStyle>
            <a:lvl1pPr>
              <a:defRPr/>
            </a:lvl1pPr>
          </a:lstStyle>
          <a:p>
            <a:pPr>
              <a:defRPr/>
            </a:pPr>
            <a:fld id="{E7D5683B-DED3-4012-A60A-BFCD744B6095}" type="slidenum">
              <a:rPr lang="he-IL"/>
              <a:pPr>
                <a:defRPr/>
              </a:pPr>
              <a:t>‹#›</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Date Placeholder 3"/>
          <p:cNvSpPr>
            <a:spLocks noGrp="1"/>
          </p:cNvSpPr>
          <p:nvPr>
            <p:ph type="dt" sz="half" idx="12"/>
          </p:nvPr>
        </p:nvSpPr>
        <p:spPr/>
        <p:txBody>
          <a:bodyPr/>
          <a:lstStyle>
            <a:lvl1pPr>
              <a:defRPr/>
            </a:lvl1pPr>
          </a:lstStyle>
          <a:p>
            <a:pPr>
              <a:defRPr/>
            </a:pPr>
            <a:fld id="{EF82BF12-4A4D-44D0-882E-BE01A137CC23}" type="datetimeFigureOut">
              <a:rPr lang="he-IL"/>
              <a:pPr>
                <a:defRPr/>
              </a:pPr>
              <a:t>כ"ג/אייר/תשע"ח</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wrap="square" lIns="91440" tIns="45720" rIns="91440" bIns="45720" numCol="1" anchor="ctr" anchorCtr="0" compatLnSpc="1">
            <a:prstTxWarp prst="textNoShape">
              <a:avLst/>
            </a:prstTxWarp>
            <a:noAutofit/>
          </a:bodyPr>
          <a:lstStyle/>
          <a:p>
            <a:pPr lvl="0"/>
            <a:r>
              <a:rPr lang="he-IL" smtClean="0"/>
              <a:t>לחץ כדי לערוך סגנון כותרת של תבנית בסיס</a:t>
            </a:r>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cs typeface="+mn-cs"/>
              </a:defRPr>
            </a:lvl1pPr>
          </a:lstStyle>
          <a:p>
            <a:pPr>
              <a:defRPr/>
            </a:pPr>
            <a:fld id="{133132B6-12F7-408A-AEC5-A72FC673C789}" type="slidenum">
              <a:rPr lang="he-IL"/>
              <a:pPr>
                <a:defRPr/>
              </a:pPr>
              <a:t>‹#›</a:t>
            </a:fld>
            <a:endParaRPr lang="he-IL"/>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he-IL"/>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5CB7B67E-4227-4BF7-8272-61E6B55EE097}" type="datetimeFigureOut">
              <a:rPr lang="he-IL"/>
              <a:pPr>
                <a:defRPr/>
              </a:pPr>
              <a:t>כ"ג/אייר/תשע"ח</a:t>
            </a:fld>
            <a:endParaRPr lang="he-IL"/>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1" fontAlgn="base">
        <a:spcBef>
          <a:spcPct val="0"/>
        </a:spcBef>
        <a:spcAft>
          <a:spcPct val="0"/>
        </a:spcAft>
        <a:defRPr sz="4600" kern="1200" spc="-100">
          <a:solidFill>
            <a:schemeClr val="tx2"/>
          </a:solidFill>
          <a:latin typeface="+mj-lt"/>
          <a:ea typeface="+mj-ea"/>
          <a:cs typeface="+mj-cs"/>
        </a:defRPr>
      </a:lvl1pPr>
      <a:lvl2pPr algn="l" rtl="1" fontAlgn="base">
        <a:spcBef>
          <a:spcPct val="0"/>
        </a:spcBef>
        <a:spcAft>
          <a:spcPct val="0"/>
        </a:spcAft>
        <a:defRPr sz="4600">
          <a:solidFill>
            <a:schemeClr val="tx2"/>
          </a:solidFill>
          <a:latin typeface="Cambria"/>
          <a:cs typeface="Times New Roman" pitchFamily="18" charset="0"/>
        </a:defRPr>
      </a:lvl2pPr>
      <a:lvl3pPr algn="l" rtl="1" fontAlgn="base">
        <a:spcBef>
          <a:spcPct val="0"/>
        </a:spcBef>
        <a:spcAft>
          <a:spcPct val="0"/>
        </a:spcAft>
        <a:defRPr sz="4600">
          <a:solidFill>
            <a:schemeClr val="tx2"/>
          </a:solidFill>
          <a:latin typeface="Cambria"/>
          <a:cs typeface="Times New Roman" pitchFamily="18" charset="0"/>
        </a:defRPr>
      </a:lvl3pPr>
      <a:lvl4pPr algn="l" rtl="1" fontAlgn="base">
        <a:spcBef>
          <a:spcPct val="0"/>
        </a:spcBef>
        <a:spcAft>
          <a:spcPct val="0"/>
        </a:spcAft>
        <a:defRPr sz="4600">
          <a:solidFill>
            <a:schemeClr val="tx2"/>
          </a:solidFill>
          <a:latin typeface="Cambria"/>
          <a:cs typeface="Times New Roman" pitchFamily="18" charset="0"/>
        </a:defRPr>
      </a:lvl4pPr>
      <a:lvl5pPr algn="l" rtl="1" fontAlgn="base">
        <a:spcBef>
          <a:spcPct val="0"/>
        </a:spcBef>
        <a:spcAft>
          <a:spcPct val="0"/>
        </a:spcAft>
        <a:defRPr sz="4600">
          <a:solidFill>
            <a:schemeClr val="tx2"/>
          </a:solidFill>
          <a:latin typeface="Cambria"/>
          <a:cs typeface="Times New Roman" pitchFamily="18" charset="0"/>
        </a:defRPr>
      </a:lvl5pPr>
      <a:lvl6pPr marL="457200" algn="l" rtl="1" fontAlgn="base">
        <a:spcBef>
          <a:spcPct val="0"/>
        </a:spcBef>
        <a:spcAft>
          <a:spcPct val="0"/>
        </a:spcAft>
        <a:defRPr sz="4600">
          <a:solidFill>
            <a:schemeClr val="tx2"/>
          </a:solidFill>
          <a:latin typeface="Cambria"/>
          <a:cs typeface="Times New Roman" pitchFamily="18" charset="0"/>
        </a:defRPr>
      </a:lvl6pPr>
      <a:lvl7pPr marL="914400" algn="l" rtl="1" fontAlgn="base">
        <a:spcBef>
          <a:spcPct val="0"/>
        </a:spcBef>
        <a:spcAft>
          <a:spcPct val="0"/>
        </a:spcAft>
        <a:defRPr sz="4600">
          <a:solidFill>
            <a:schemeClr val="tx2"/>
          </a:solidFill>
          <a:latin typeface="Cambria"/>
          <a:cs typeface="Times New Roman" pitchFamily="18" charset="0"/>
        </a:defRPr>
      </a:lvl7pPr>
      <a:lvl8pPr marL="1371600" algn="l" rtl="1" fontAlgn="base">
        <a:spcBef>
          <a:spcPct val="0"/>
        </a:spcBef>
        <a:spcAft>
          <a:spcPct val="0"/>
        </a:spcAft>
        <a:defRPr sz="4600">
          <a:solidFill>
            <a:schemeClr val="tx2"/>
          </a:solidFill>
          <a:latin typeface="Cambria"/>
          <a:cs typeface="Times New Roman" pitchFamily="18" charset="0"/>
        </a:defRPr>
      </a:lvl8pPr>
      <a:lvl9pPr marL="1828800" algn="l" rtl="1" fontAlgn="base">
        <a:spcBef>
          <a:spcPct val="0"/>
        </a:spcBef>
        <a:spcAft>
          <a:spcPct val="0"/>
        </a:spcAft>
        <a:defRPr sz="4600">
          <a:solidFill>
            <a:schemeClr val="tx2"/>
          </a:solidFill>
          <a:latin typeface="Cambria"/>
          <a:cs typeface="Times New Roman" pitchFamily="18" charset="0"/>
        </a:defRPr>
      </a:lvl9pPr>
    </p:titleStyle>
    <p:bodyStyle>
      <a:lvl1pPr marL="342900" indent="-228600" algn="r" rtl="1"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r" rtl="1"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r" rtl="1"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r" rtl="1"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r" rtl="1"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882w2gC22s" TargetMode="External"/><Relationship Id="rId2" Type="http://schemas.openxmlformats.org/officeDocument/2006/relationships/hyperlink" Target="https://www.youtube.com/watch?v=0rZhR6YakNE" TargetMode="External"/><Relationship Id="rId1" Type="http://schemas.openxmlformats.org/officeDocument/2006/relationships/slideLayout" Target="../slideLayouts/slideLayout2.xml"/><Relationship Id="rId4" Type="http://schemas.openxmlformats.org/officeDocument/2006/relationships/hyperlink" Target="https://www.youtube.com/watch?v=PrSD8tpoSz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4213" y="620713"/>
            <a:ext cx="7772400" cy="1470025"/>
          </a:xfrm>
        </p:spPr>
        <p:txBody>
          <a:bodyPr rtlCol="0">
            <a:normAutofit/>
          </a:bodyPr>
          <a:lstStyle/>
          <a:p>
            <a:pPr fontAlgn="auto">
              <a:spcAft>
                <a:spcPts val="0"/>
              </a:spcAft>
              <a:defRPr/>
            </a:pPr>
            <a:r>
              <a:rPr lang="he-IL" sz="6000" dirty="0" smtClean="0">
                <a:latin typeface="Guttman Yad-Brush" pitchFamily="2" charset="-79"/>
                <a:cs typeface="Guttman Yad-Brush" pitchFamily="2" charset="-79"/>
              </a:rPr>
              <a:t>הירח</a:t>
            </a:r>
            <a:endParaRPr lang="he-IL" sz="6000" dirty="0">
              <a:latin typeface="Guttman Yad-Brush" pitchFamily="2" charset="-79"/>
              <a:cs typeface="Guttman Yad-Brush" pitchFamily="2" charset="-79"/>
            </a:endParaRPr>
          </a:p>
        </p:txBody>
      </p:sp>
      <p:pic>
        <p:nvPicPr>
          <p:cNvPr id="13314" name="Picture 2"/>
          <p:cNvPicPr>
            <a:picLocks noChangeAspect="1" noChangeArrowheads="1"/>
          </p:cNvPicPr>
          <p:nvPr/>
        </p:nvPicPr>
        <p:blipFill>
          <a:blip r:embed="rId2"/>
          <a:srcRect/>
          <a:stretch>
            <a:fillRect/>
          </a:stretch>
        </p:blipFill>
        <p:spPr bwMode="auto">
          <a:xfrm>
            <a:off x="2268538" y="1989138"/>
            <a:ext cx="4719637" cy="2930525"/>
          </a:xfrm>
          <a:prstGeom prst="rect">
            <a:avLst/>
          </a:prstGeom>
          <a:noFill/>
          <a:ln w="9525">
            <a:noFill/>
            <a:miter lim="800000"/>
            <a:headEnd/>
            <a:tailEnd/>
          </a:ln>
        </p:spPr>
      </p:pic>
      <p:pic>
        <p:nvPicPr>
          <p:cNvPr id="13315" name="Picture 3"/>
          <p:cNvPicPr>
            <a:picLocks noChangeAspect="1" noChangeArrowheads="1"/>
          </p:cNvPicPr>
          <p:nvPr/>
        </p:nvPicPr>
        <p:blipFill>
          <a:blip r:embed="rId3"/>
          <a:srcRect/>
          <a:stretch>
            <a:fillRect/>
          </a:stretch>
        </p:blipFill>
        <p:spPr bwMode="auto">
          <a:xfrm>
            <a:off x="7164388" y="5346700"/>
            <a:ext cx="1423987" cy="1198563"/>
          </a:xfrm>
          <a:prstGeom prst="rect">
            <a:avLst/>
          </a:prstGeom>
          <a:noFill/>
          <a:ln w="9525">
            <a:noFill/>
            <a:miter lim="800000"/>
            <a:headEnd/>
            <a:tailEnd/>
          </a:ln>
        </p:spPr>
      </p:pic>
      <p:pic>
        <p:nvPicPr>
          <p:cNvPr id="13316" name="Picture 4"/>
          <p:cNvPicPr>
            <a:picLocks noChangeAspect="1" noChangeArrowheads="1"/>
          </p:cNvPicPr>
          <p:nvPr/>
        </p:nvPicPr>
        <p:blipFill>
          <a:blip r:embed="rId4"/>
          <a:srcRect/>
          <a:stretch>
            <a:fillRect/>
          </a:stretch>
        </p:blipFill>
        <p:spPr bwMode="auto">
          <a:xfrm>
            <a:off x="5076825" y="5324475"/>
            <a:ext cx="1727200" cy="1200150"/>
          </a:xfrm>
          <a:prstGeom prst="rect">
            <a:avLst/>
          </a:prstGeom>
          <a:noFill/>
          <a:ln w="9525">
            <a:noFill/>
            <a:miter lim="800000"/>
            <a:headEnd/>
            <a:tailEnd/>
          </a:ln>
        </p:spPr>
      </p:pic>
      <p:pic>
        <p:nvPicPr>
          <p:cNvPr id="13317" name="Picture 5"/>
          <p:cNvPicPr>
            <a:picLocks noChangeAspect="1" noChangeArrowheads="1"/>
          </p:cNvPicPr>
          <p:nvPr/>
        </p:nvPicPr>
        <p:blipFill>
          <a:blip r:embed="rId5"/>
          <a:srcRect/>
          <a:stretch>
            <a:fillRect/>
          </a:stretch>
        </p:blipFill>
        <p:spPr bwMode="auto">
          <a:xfrm>
            <a:off x="2916238" y="5348288"/>
            <a:ext cx="1920875" cy="1196975"/>
          </a:xfrm>
          <a:prstGeom prst="rect">
            <a:avLst/>
          </a:prstGeom>
          <a:noFill/>
          <a:ln w="9525">
            <a:noFill/>
            <a:miter lim="800000"/>
            <a:headEnd/>
            <a:tailEnd/>
          </a:ln>
        </p:spPr>
      </p:pic>
      <p:pic>
        <p:nvPicPr>
          <p:cNvPr id="13318" name="Picture 6"/>
          <p:cNvPicPr>
            <a:picLocks noChangeAspect="1" noChangeArrowheads="1"/>
          </p:cNvPicPr>
          <p:nvPr/>
        </p:nvPicPr>
        <p:blipFill>
          <a:blip r:embed="rId6"/>
          <a:srcRect/>
          <a:stretch>
            <a:fillRect/>
          </a:stretch>
        </p:blipFill>
        <p:spPr bwMode="auto">
          <a:xfrm>
            <a:off x="900113" y="5327650"/>
            <a:ext cx="1727200" cy="1196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smtClean="0">
                <a:latin typeface="Guttman Yad-Brush" pitchFamily="2" charset="-79"/>
                <a:cs typeface="Guttman Yad-Brush" pitchFamily="2" charset="-79"/>
              </a:rPr>
              <a:t>אז מה דעתכם?</a:t>
            </a:r>
            <a:endParaRPr lang="he-IL" dirty="0">
              <a:latin typeface="Guttman Yad-Brush" pitchFamily="2" charset="-79"/>
              <a:cs typeface="Guttman Yad-Brush" pitchFamily="2" charset="-79"/>
            </a:endParaRPr>
          </a:p>
        </p:txBody>
      </p:sp>
      <p:sp>
        <p:nvSpPr>
          <p:cNvPr id="3" name="מציין מיקום תוכן 2"/>
          <p:cNvSpPr>
            <a:spLocks noGrp="1"/>
          </p:cNvSpPr>
          <p:nvPr>
            <p:ph idx="1"/>
          </p:nvPr>
        </p:nvSpPr>
        <p:spPr/>
        <p:txBody>
          <a:bodyPr/>
          <a:lstStyle/>
          <a:p>
            <a:r>
              <a:rPr lang="he-IL" smtClean="0"/>
              <a:t>מדוע לדעתכם דווקא הירח יותר מכל גוף שמימי אחר</a:t>
            </a:r>
            <a:r>
              <a:rPr lang="he-IL" i="1" smtClean="0"/>
              <a:t>, </a:t>
            </a:r>
            <a:r>
              <a:rPr lang="he-IL" smtClean="0"/>
              <a:t>הלהיב ומלהיב את בני האדם ?</a:t>
            </a:r>
            <a:endParaRPr lang="en-US" smtClean="0">
              <a:cs typeface="Arial" charset="0"/>
            </a:endParaRPr>
          </a:p>
          <a:p>
            <a:r>
              <a:rPr lang="he-IL" smtClean="0"/>
              <a:t>חלקים לתשובה ניתן למצוא בהיותו של הירח קרוב אלינו יחסית ואנו יכולים לראותו היטב עם תוואי השטח</a:t>
            </a:r>
            <a:r>
              <a:rPr lang="he-IL" i="1" smtClean="0"/>
              <a:t>, </a:t>
            </a:r>
            <a:r>
              <a:rPr lang="he-IL" smtClean="0"/>
              <a:t>מופעי הירח מרתקים ומעניינים וכמובן שעות הלילה בהן אנו רואים אותו משרים אווירה של מסתורין ועניין</a:t>
            </a:r>
            <a:r>
              <a:rPr lang="he-IL" i="1" smtClean="0"/>
              <a:t>.</a:t>
            </a:r>
            <a:endParaRPr lang="he-I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endParaRPr lang="he-IL"/>
          </a:p>
        </p:txBody>
      </p:sp>
      <p:sp>
        <p:nvSpPr>
          <p:cNvPr id="23554" name="מציין מיקום תוכן 2"/>
          <p:cNvSpPr>
            <a:spLocks noGrp="1"/>
          </p:cNvSpPr>
          <p:nvPr>
            <p:ph idx="1"/>
          </p:nvPr>
        </p:nvSpPr>
        <p:spPr/>
        <p:txBody>
          <a:bodyPr/>
          <a:lstStyle/>
          <a:p>
            <a:r>
              <a:rPr lang="he-IL" b="1" smtClean="0"/>
              <a:t>לסיכום</a:t>
            </a:r>
            <a:endParaRPr lang="en-US" smtClean="0">
              <a:cs typeface="Arial" charset="0"/>
            </a:endParaRPr>
          </a:p>
          <a:p>
            <a:r>
              <a:rPr lang="he-IL" smtClean="0"/>
              <a:t>היקום הוא מקום די גדול. אפילו גדול מאוד. אפילו עצום עד אין-קץ. </a:t>
            </a:r>
            <a:endParaRPr lang="en-US" smtClean="0">
              <a:cs typeface="Arial" charset="0"/>
            </a:endParaRPr>
          </a:p>
          <a:p>
            <a:r>
              <a:rPr lang="he-IL" smtClean="0"/>
              <a:t>נחמד לדעת שאנחנו לא לבד בכל היקום הגדול הזה, יש לנו שכן קרוב </a:t>
            </a:r>
            <a:endParaRPr lang="en-US" smtClean="0">
              <a:cs typeface="Arial" charset="0"/>
            </a:endParaRPr>
          </a:p>
          <a:p>
            <a:r>
              <a:rPr lang="he-IL" smtClean="0"/>
              <a:t>המלווה אותנו – הירח. </a:t>
            </a:r>
            <a:endParaRPr lang="en-US" smtClean="0">
              <a:cs typeface="Arial" charset="0"/>
            </a:endParaRPr>
          </a:p>
          <a:p>
            <a:r>
              <a:rPr lang="he-IL" smtClean="0"/>
              <a:t>מאז ומעולם עניין הירח את בני האדם, חלקם ראו בו אל, אחרים רצו לחקור להבין </a:t>
            </a:r>
            <a:endParaRPr lang="en-US" smtClean="0">
              <a:cs typeface="Arial" charset="0"/>
            </a:endParaRPr>
          </a:p>
          <a:p>
            <a:r>
              <a:rPr lang="he-IL" smtClean="0"/>
              <a:t>אותו והיו גם כמה משוגעים שחלמו להגיע לירח. נו באמת... </a:t>
            </a:r>
            <a:endParaRPr lang="en-US" smtClean="0">
              <a:cs typeface="Arial" charset="0"/>
            </a:endParaRPr>
          </a:p>
          <a:p>
            <a:r>
              <a:rPr lang="he-IL" smtClean="0"/>
              <a:t>אז זהו, שבני האדם </a:t>
            </a:r>
            <a:r>
              <a:rPr lang="he-IL" b="1" smtClean="0"/>
              <a:t>באמת </a:t>
            </a:r>
            <a:r>
              <a:rPr lang="he-IL" smtClean="0"/>
              <a:t>הגיעו לירח. </a:t>
            </a:r>
            <a:endParaRPr lang="en-US" smtClean="0">
              <a:cs typeface="Arial" charset="0"/>
            </a:endParaRPr>
          </a:p>
          <a:p>
            <a:endParaRPr lang="he-IL"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smtClean="0">
                <a:latin typeface="Guttman Yad-Brush" pitchFamily="2" charset="-79"/>
                <a:cs typeface="Guttman Yad-Brush" pitchFamily="2" charset="-79"/>
              </a:rPr>
              <a:t>סרטונים</a:t>
            </a:r>
            <a:endParaRPr lang="he-IL" dirty="0">
              <a:latin typeface="Guttman Yad-Brush" pitchFamily="2" charset="-79"/>
              <a:cs typeface="Guttman Yad-Brush" pitchFamily="2" charset="-79"/>
            </a:endParaRPr>
          </a:p>
        </p:txBody>
      </p:sp>
      <p:sp>
        <p:nvSpPr>
          <p:cNvPr id="14338" name="מציין מיקום תוכן 2"/>
          <p:cNvSpPr>
            <a:spLocks noGrp="1"/>
          </p:cNvSpPr>
          <p:nvPr>
            <p:ph idx="1"/>
          </p:nvPr>
        </p:nvSpPr>
        <p:spPr/>
        <p:txBody>
          <a:bodyPr/>
          <a:lstStyle/>
          <a:p>
            <a:r>
              <a:rPr lang="he-IL" u="sng" smtClean="0">
                <a:hlinkClick r:id="rId2"/>
              </a:rPr>
              <a:t>שיגור אפולו 11</a:t>
            </a:r>
            <a:r>
              <a:rPr lang="he-IL" smtClean="0"/>
              <a:t> </a:t>
            </a:r>
            <a:endParaRPr lang="en-US" smtClean="0">
              <a:cs typeface="Arial" charset="0"/>
            </a:endParaRPr>
          </a:p>
          <a:p>
            <a:r>
              <a:rPr lang="he-IL" smtClean="0"/>
              <a:t>נחיתה על הירח 20 ביולי 1969. לפני כמה זמן?</a:t>
            </a:r>
            <a:endParaRPr lang="en-US" smtClean="0">
              <a:cs typeface="Arial" charset="0"/>
            </a:endParaRPr>
          </a:p>
          <a:p>
            <a:r>
              <a:rPr lang="he-IL" u="sng" smtClean="0">
                <a:hlinkClick r:id="rId3"/>
              </a:rPr>
              <a:t>תמונות מהנחיתה על הירח</a:t>
            </a:r>
            <a:endParaRPr lang="en-US" smtClean="0">
              <a:cs typeface="Arial" charset="0"/>
            </a:endParaRPr>
          </a:p>
          <a:p>
            <a:r>
              <a:rPr lang="he-IL" u="sng" smtClean="0">
                <a:hlinkClick r:id="rId4"/>
              </a:rPr>
              <a:t>סרטון הנחיתה על הירח</a:t>
            </a:r>
            <a:endParaRPr lang="en-US" smtClean="0">
              <a:cs typeface="Arial" charset="0"/>
            </a:endParaRPr>
          </a:p>
          <a:p>
            <a:endParaRPr lang="he-IL"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smtClean="0">
                <a:latin typeface="Guttman Yad-Brush" pitchFamily="2" charset="-79"/>
                <a:cs typeface="Guttman Yad-Brush" pitchFamily="2" charset="-79"/>
              </a:rPr>
              <a:t>קצת היסטוריה</a:t>
            </a:r>
            <a:endParaRPr lang="he-IL" dirty="0">
              <a:latin typeface="Guttman Yad-Brush" pitchFamily="2" charset="-79"/>
              <a:cs typeface="Guttman Yad-Brush" pitchFamily="2" charset="-79"/>
            </a:endParaRPr>
          </a:p>
        </p:txBody>
      </p:sp>
      <p:pic>
        <p:nvPicPr>
          <p:cNvPr id="15362" name="Picture 2"/>
          <p:cNvPicPr>
            <a:picLocks noGrp="1" noChangeAspect="1" noChangeArrowheads="1"/>
          </p:cNvPicPr>
          <p:nvPr>
            <p:ph idx="1"/>
          </p:nvPr>
        </p:nvPicPr>
        <p:blipFill>
          <a:blip r:embed="rId2"/>
          <a:srcRect/>
          <a:stretch>
            <a:fillRect/>
          </a:stretch>
        </p:blipFill>
        <p:spPr>
          <a:xfrm>
            <a:off x="250825" y="1700213"/>
            <a:ext cx="7889875" cy="4176712"/>
          </a:xfrm>
        </p:spPr>
      </p:pic>
      <p:sp>
        <p:nvSpPr>
          <p:cNvPr id="15363" name="TextBox 3"/>
          <p:cNvSpPr txBox="1">
            <a:spLocks noChangeArrowheads="1"/>
          </p:cNvSpPr>
          <p:nvPr/>
        </p:nvSpPr>
        <p:spPr bwMode="auto">
          <a:xfrm>
            <a:off x="395288" y="6021388"/>
            <a:ext cx="7705725" cy="461962"/>
          </a:xfrm>
          <a:prstGeom prst="rect">
            <a:avLst/>
          </a:prstGeom>
          <a:noFill/>
          <a:ln w="9525">
            <a:noFill/>
            <a:miter lim="800000"/>
            <a:headEnd/>
            <a:tailEnd/>
          </a:ln>
        </p:spPr>
        <p:txBody>
          <a:bodyPr>
            <a:spAutoFit/>
          </a:bodyPr>
          <a:lstStyle/>
          <a:p>
            <a:r>
              <a:rPr lang="he-IL" sz="2400">
                <a:latin typeface="Guttman Yad-Brush" pitchFamily="2" charset="-79"/>
                <a:cs typeface="Guttman Yad-Brush" pitchFamily="2" charset="-79"/>
              </a:rPr>
              <a:t>מה פשר המשפט שאמר ניל ארמסטרונג לדעתכם?</a:t>
            </a:r>
          </a:p>
        </p:txBody>
      </p:sp>
      <p:pic>
        <p:nvPicPr>
          <p:cNvPr id="15364" name="Picture 3"/>
          <p:cNvPicPr>
            <a:picLocks noChangeAspect="1" noChangeArrowheads="1"/>
          </p:cNvPicPr>
          <p:nvPr/>
        </p:nvPicPr>
        <p:blipFill>
          <a:blip r:embed="rId3"/>
          <a:srcRect/>
          <a:stretch>
            <a:fillRect/>
          </a:stretch>
        </p:blipFill>
        <p:spPr bwMode="auto">
          <a:xfrm>
            <a:off x="5940425" y="6350"/>
            <a:ext cx="242887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1143000"/>
          </a:xfrm>
        </p:spPr>
        <p:txBody>
          <a:bodyPr rtlCol="0"/>
          <a:lstStyle/>
          <a:p>
            <a:pPr fontAlgn="auto">
              <a:spcAft>
                <a:spcPts val="0"/>
              </a:spcAft>
              <a:defRPr/>
            </a:pPr>
            <a:r>
              <a:rPr lang="he-IL" sz="3600" dirty="0">
                <a:latin typeface="Guttman Yad-Brush" pitchFamily="2" charset="-79"/>
                <a:cs typeface="Guttman Yad-Brush" pitchFamily="2" charset="-79"/>
              </a:rPr>
              <a:t>מה </a:t>
            </a:r>
            <a:r>
              <a:rPr lang="he-IL" sz="3600" dirty="0" smtClean="0">
                <a:latin typeface="Guttman Yad-Brush" pitchFamily="2" charset="-79"/>
                <a:cs typeface="Guttman Yad-Brush" pitchFamily="2" charset="-79"/>
              </a:rPr>
              <a:t>ניתן </a:t>
            </a:r>
            <a:r>
              <a:rPr lang="he-IL" sz="3600" dirty="0">
                <a:latin typeface="Guttman Yad-Brush" pitchFamily="2" charset="-79"/>
                <a:cs typeface="Guttman Yad-Brush" pitchFamily="2" charset="-79"/>
              </a:rPr>
              <a:t>ללמוד על הירח מהסרטונים? </a:t>
            </a:r>
          </a:p>
        </p:txBody>
      </p:sp>
      <p:sp>
        <p:nvSpPr>
          <p:cNvPr id="3" name="מציין מיקום תוכן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he-IL" sz="2400" dirty="0"/>
              <a:t>הירח הוא </a:t>
            </a:r>
            <a:r>
              <a:rPr lang="he-IL" sz="2400" dirty="0" err="1"/>
              <a:t>הלווין</a:t>
            </a:r>
            <a:r>
              <a:rPr lang="he-IL" sz="2400" dirty="0"/>
              <a:t> הטבעי היחיד של כדור הארץ, הוא מקיף אותנו הקפה אחת בערך כל 29.5 יום. </a:t>
            </a:r>
            <a:endParaRPr lang="en-US" sz="2400" dirty="0"/>
          </a:p>
          <a:p>
            <a:pPr fontAlgn="auto">
              <a:spcAft>
                <a:spcPts val="0"/>
              </a:spcAft>
              <a:buFont typeface="Arial" pitchFamily="34" charset="0"/>
              <a:buChar char="•"/>
              <a:defRPr/>
            </a:pPr>
            <a:r>
              <a:rPr lang="he-IL" sz="2400" dirty="0"/>
              <a:t>הירח הוא הגוף הכי קרוב לכדור-הארץ (380,000 ק"מ בערך) ובתור שכזה הוא מאיר חזק מאוד בשמיים שלנו – מכל הגופים המאירים בשמיים רק אור השמש מאיר אותנו חזק יותר מהירח. </a:t>
            </a:r>
            <a:endParaRPr lang="en-US" sz="2400" dirty="0"/>
          </a:p>
          <a:p>
            <a:pPr fontAlgn="auto">
              <a:spcAft>
                <a:spcPts val="0"/>
              </a:spcAft>
              <a:buFont typeface="Arial" pitchFamily="34" charset="0"/>
              <a:buChar char="•"/>
              <a:defRPr/>
            </a:pPr>
            <a:r>
              <a:rPr lang="he-IL" sz="2400" dirty="0"/>
              <a:t>נפח הירח קטן יותר מזה של כדור הארץ בערך פי 50 </a:t>
            </a:r>
            <a:endParaRPr lang="en-US" sz="2400" dirty="0"/>
          </a:p>
          <a:p>
            <a:pPr fontAlgn="auto">
              <a:spcAft>
                <a:spcPts val="0"/>
              </a:spcAft>
              <a:buFont typeface="Arial" pitchFamily="34" charset="0"/>
              <a:buChar char="•"/>
              <a:defRPr/>
            </a:pPr>
            <a:r>
              <a:rPr lang="he-IL" sz="2400" dirty="0"/>
              <a:t>והמסה שלו קטנה מזו של כדור הארץ בערך פי 100. </a:t>
            </a:r>
            <a:endParaRPr lang="en-US" sz="2400" dirty="0"/>
          </a:p>
          <a:p>
            <a:pPr fontAlgn="auto">
              <a:spcAft>
                <a:spcPts val="0"/>
              </a:spcAft>
              <a:buFont typeface="Arial" pitchFamily="34" charset="0"/>
              <a:buChar char="•"/>
              <a:defRPr/>
            </a:pPr>
            <a:r>
              <a:rPr lang="he-IL" sz="2400" dirty="0"/>
              <a:t>ולכן כוח הכבידה על הירח חלש יותר פי 6 מאשר על פני כדור הארץ, </a:t>
            </a:r>
            <a:endParaRPr lang="en-US" sz="2400" dirty="0"/>
          </a:p>
          <a:p>
            <a:pPr fontAlgn="auto">
              <a:spcAft>
                <a:spcPts val="0"/>
              </a:spcAft>
              <a:buFont typeface="Arial" pitchFamily="34" charset="0"/>
              <a:buChar char="•"/>
              <a:defRPr/>
            </a:pPr>
            <a:r>
              <a:rPr lang="he-IL" sz="2400" dirty="0"/>
              <a:t>מה שאומר שמשקולת של 60 ק"ג , תשקול על הירח רק 10 ק"ג! </a:t>
            </a:r>
            <a:endParaRPr lang="en-US" sz="2400" dirty="0"/>
          </a:p>
          <a:p>
            <a:pPr fontAlgn="auto">
              <a:spcAft>
                <a:spcPts val="0"/>
              </a:spcAft>
              <a:buFont typeface="Arial" pitchFamily="34" charset="0"/>
              <a:buChar char="•"/>
              <a:defRPr/>
            </a:pP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smtClean="0">
                <a:latin typeface="Guttman Yad-Brush" pitchFamily="2" charset="-79"/>
                <a:cs typeface="Guttman Yad-Brush" pitchFamily="2" charset="-79"/>
              </a:rPr>
              <a:t/>
            </a:r>
            <a:br>
              <a:rPr lang="he-IL" dirty="0" smtClean="0">
                <a:latin typeface="Guttman Yad-Brush" pitchFamily="2" charset="-79"/>
                <a:cs typeface="Guttman Yad-Brush" pitchFamily="2" charset="-79"/>
              </a:rPr>
            </a:br>
            <a:r>
              <a:rPr lang="he-IL" dirty="0" smtClean="0">
                <a:latin typeface="Guttman Yad-Brush" pitchFamily="2" charset="-79"/>
                <a:cs typeface="Guttman Yad-Brush" pitchFamily="2" charset="-79"/>
              </a:rPr>
              <a:t>מאיפה </a:t>
            </a:r>
            <a:r>
              <a:rPr lang="he-IL" dirty="0">
                <a:latin typeface="Guttman Yad-Brush" pitchFamily="2" charset="-79"/>
                <a:cs typeface="Guttman Yad-Brush" pitchFamily="2" charset="-79"/>
              </a:rPr>
              <a:t>מגיע אור הירח? </a:t>
            </a:r>
            <a:r>
              <a:rPr lang="en-US" dirty="0">
                <a:cs typeface="Guttman Yad-Brush" pitchFamily="2" charset="-79"/>
              </a:rPr>
              <a:t/>
            </a:r>
            <a:br>
              <a:rPr lang="en-US" dirty="0">
                <a:cs typeface="Guttman Yad-Brush" pitchFamily="2" charset="-79"/>
              </a:rPr>
            </a:br>
            <a:endParaRPr lang="he-IL" dirty="0">
              <a:latin typeface="Guttman Yad-Brush" pitchFamily="2" charset="-79"/>
              <a:cs typeface="Guttman Yad-Brush" pitchFamily="2" charset="-79"/>
            </a:endParaRPr>
          </a:p>
        </p:txBody>
      </p:sp>
      <p:sp>
        <p:nvSpPr>
          <p:cNvPr id="17410" name="מציין מיקום תוכן 2"/>
          <p:cNvSpPr>
            <a:spLocks noGrp="1"/>
          </p:cNvSpPr>
          <p:nvPr>
            <p:ph idx="1"/>
          </p:nvPr>
        </p:nvSpPr>
        <p:spPr/>
        <p:txBody>
          <a:bodyPr/>
          <a:lstStyle/>
          <a:p>
            <a:pPr marL="114300" indent="0">
              <a:buFont typeface="Arial" charset="0"/>
              <a:buNone/>
            </a:pPr>
            <a:r>
              <a:rPr lang="he-IL" sz="3200" smtClean="0"/>
              <a:t>הירח עצמו אינו מייצר אנרגיה ואור, אלא רק מחזיר אלינו את אור השמש שפוגע בו.</a:t>
            </a:r>
          </a:p>
          <a:p>
            <a:pPr marL="114300" indent="0">
              <a:buFont typeface="Arial" charset="0"/>
              <a:buNone/>
            </a:pPr>
            <a:r>
              <a:rPr lang="he-IL" sz="3200" smtClean="0"/>
              <a:t>(כמו מחזיר האור על האופניים שלך שזוהר כאשר מאירים עליו עם פנס).</a:t>
            </a:r>
          </a:p>
        </p:txBody>
      </p:sp>
      <p:pic>
        <p:nvPicPr>
          <p:cNvPr id="17411" name="Picture 2"/>
          <p:cNvPicPr>
            <a:picLocks noChangeAspect="1" noChangeArrowheads="1"/>
          </p:cNvPicPr>
          <p:nvPr/>
        </p:nvPicPr>
        <p:blipFill>
          <a:blip r:embed="rId2"/>
          <a:srcRect/>
          <a:stretch>
            <a:fillRect/>
          </a:stretch>
        </p:blipFill>
        <p:spPr bwMode="auto">
          <a:xfrm>
            <a:off x="290513" y="4365625"/>
            <a:ext cx="3886200" cy="21764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7950" y="274638"/>
            <a:ext cx="8712200" cy="1143000"/>
          </a:xfrm>
        </p:spPr>
        <p:txBody>
          <a:bodyPr rtlCol="0"/>
          <a:lstStyle/>
          <a:p>
            <a:pPr fontAlgn="auto">
              <a:spcAft>
                <a:spcPts val="0"/>
              </a:spcAft>
              <a:defRPr/>
            </a:pPr>
            <a:r>
              <a:rPr lang="he-IL" dirty="0"/>
              <a:t> </a:t>
            </a:r>
            <a:r>
              <a:rPr lang="en-US" dirty="0"/>
              <a:t/>
            </a:r>
            <a:br>
              <a:rPr lang="en-US" dirty="0"/>
            </a:br>
            <a:r>
              <a:rPr lang="he-IL" sz="3600" dirty="0">
                <a:latin typeface="Guttman Yad-Brush" pitchFamily="2" charset="-79"/>
                <a:cs typeface="Guttman Yad-Brush" pitchFamily="2" charset="-79"/>
              </a:rPr>
              <a:t>מהם התנאים הפיזיים שיש על הירח? </a:t>
            </a:r>
            <a:r>
              <a:rPr lang="he-IL" sz="3600" dirty="0" smtClean="0">
                <a:latin typeface="Guttman Yad-Brush" pitchFamily="2" charset="-79"/>
                <a:cs typeface="Guttman Yad-Brush" pitchFamily="2" charset="-79"/>
              </a:rPr>
              <a:t/>
            </a:r>
            <a:br>
              <a:rPr lang="he-IL" sz="3600" dirty="0" smtClean="0">
                <a:latin typeface="Guttman Yad-Brush" pitchFamily="2" charset="-79"/>
                <a:cs typeface="Guttman Yad-Brush" pitchFamily="2" charset="-79"/>
              </a:rPr>
            </a:br>
            <a:r>
              <a:rPr lang="he-IL" sz="3600" dirty="0" smtClean="0">
                <a:latin typeface="Guttman Yad-Brush" pitchFamily="2" charset="-79"/>
                <a:cs typeface="Guttman Yad-Brush" pitchFamily="2" charset="-79"/>
              </a:rPr>
              <a:t>האם </a:t>
            </a:r>
            <a:r>
              <a:rPr lang="he-IL" sz="3600" dirty="0">
                <a:latin typeface="Guttman Yad-Brush" pitchFamily="2" charset="-79"/>
                <a:cs typeface="Guttman Yad-Brush" pitchFamily="2" charset="-79"/>
              </a:rPr>
              <a:t>יכולים להיות בו חיים?</a:t>
            </a:r>
            <a:endParaRPr lang="en-US" sz="3600" dirty="0">
              <a:cs typeface="Guttman Yad-Brush" pitchFamily="2" charset="-79"/>
            </a:endParaRPr>
          </a:p>
        </p:txBody>
      </p:sp>
      <p:sp>
        <p:nvSpPr>
          <p:cNvPr id="3" name="מציין מיקום תוכן 2"/>
          <p:cNvSpPr>
            <a:spLocks noGrp="1"/>
          </p:cNvSpPr>
          <p:nvPr>
            <p:ph idx="1"/>
          </p:nvPr>
        </p:nvSpPr>
        <p:spPr>
          <a:xfrm>
            <a:off x="457200" y="2060575"/>
            <a:ext cx="7620000" cy="4340225"/>
          </a:xfrm>
        </p:spPr>
        <p:txBody>
          <a:bodyPr rtlCol="0">
            <a:normAutofit fontScale="92500" lnSpcReduction="20000"/>
          </a:bodyPr>
          <a:lstStyle/>
          <a:p>
            <a:pPr fontAlgn="auto">
              <a:spcAft>
                <a:spcPts val="0"/>
              </a:spcAft>
              <a:buFont typeface="Arial" pitchFamily="34" charset="0"/>
              <a:buChar char="•"/>
              <a:defRPr/>
            </a:pPr>
            <a:r>
              <a:rPr lang="he-IL" sz="3200" dirty="0">
                <a:solidFill>
                  <a:srgbClr val="00B0F0"/>
                </a:solidFill>
                <a:latin typeface="Guttman Yad-Brush" pitchFamily="2" charset="-79"/>
                <a:cs typeface="Guttman Yad-Brush" pitchFamily="2" charset="-79"/>
              </a:rPr>
              <a:t>אוויר</a:t>
            </a:r>
            <a:r>
              <a:rPr lang="he-IL" sz="3200" dirty="0" smtClean="0">
                <a:solidFill>
                  <a:srgbClr val="00B0F0"/>
                </a:solidFill>
                <a:latin typeface="Guttman Yad-Brush" pitchFamily="2" charset="-79"/>
                <a:cs typeface="Guttman Yad-Brush" pitchFamily="2" charset="-79"/>
              </a:rPr>
              <a:t>?</a:t>
            </a:r>
          </a:p>
          <a:p>
            <a:pPr fontAlgn="auto">
              <a:spcAft>
                <a:spcPts val="0"/>
              </a:spcAft>
              <a:buFont typeface="Arial" pitchFamily="34" charset="0"/>
              <a:buChar char="•"/>
              <a:defRPr/>
            </a:pPr>
            <a:endParaRPr lang="en-US" sz="3200" dirty="0">
              <a:solidFill>
                <a:srgbClr val="00B0F0"/>
              </a:solidFill>
              <a:cs typeface="Guttman Yad-Brush" pitchFamily="2" charset="-79"/>
            </a:endParaRPr>
          </a:p>
          <a:p>
            <a:pPr fontAlgn="auto">
              <a:spcAft>
                <a:spcPts val="0"/>
              </a:spcAft>
              <a:buFont typeface="Arial" pitchFamily="34" charset="0"/>
              <a:buChar char="•"/>
              <a:defRPr/>
            </a:pPr>
            <a:r>
              <a:rPr lang="he-IL" sz="3200" dirty="0">
                <a:solidFill>
                  <a:srgbClr val="00B0F0"/>
                </a:solidFill>
                <a:latin typeface="Guttman Yad-Brush" pitchFamily="2" charset="-79"/>
                <a:cs typeface="Guttman Yad-Brush" pitchFamily="2" charset="-79"/>
              </a:rPr>
              <a:t>חמצן?</a:t>
            </a:r>
            <a:endParaRPr lang="en-US" sz="3200" dirty="0">
              <a:solidFill>
                <a:srgbClr val="00B0F0"/>
              </a:solidFill>
              <a:cs typeface="Guttman Yad-Brush" pitchFamily="2" charset="-79"/>
            </a:endParaRPr>
          </a:p>
          <a:p>
            <a:pPr fontAlgn="auto">
              <a:spcAft>
                <a:spcPts val="0"/>
              </a:spcAft>
              <a:buFont typeface="Arial" pitchFamily="34" charset="0"/>
              <a:buChar char="•"/>
              <a:defRPr/>
            </a:pPr>
            <a:endParaRPr lang="he-IL" sz="3200" dirty="0" smtClean="0">
              <a:solidFill>
                <a:srgbClr val="00B0F0"/>
              </a:solidFill>
              <a:latin typeface="Guttman Yad-Brush" pitchFamily="2" charset="-79"/>
              <a:cs typeface="Guttman Yad-Brush" pitchFamily="2" charset="-79"/>
            </a:endParaRPr>
          </a:p>
          <a:p>
            <a:pPr fontAlgn="auto">
              <a:spcAft>
                <a:spcPts val="0"/>
              </a:spcAft>
              <a:buFont typeface="Arial" pitchFamily="34" charset="0"/>
              <a:buChar char="•"/>
              <a:defRPr/>
            </a:pPr>
            <a:r>
              <a:rPr lang="he-IL" sz="3200" dirty="0" smtClean="0">
                <a:solidFill>
                  <a:srgbClr val="00B0F0"/>
                </a:solidFill>
                <a:latin typeface="Guttman Yad-Brush" pitchFamily="2" charset="-79"/>
                <a:cs typeface="Guttman Yad-Brush" pitchFamily="2" charset="-79"/>
              </a:rPr>
              <a:t>מים</a:t>
            </a:r>
            <a:r>
              <a:rPr lang="he-IL" sz="3200" dirty="0">
                <a:solidFill>
                  <a:srgbClr val="00B0F0"/>
                </a:solidFill>
                <a:latin typeface="Guttman Yad-Brush" pitchFamily="2" charset="-79"/>
                <a:cs typeface="Guttman Yad-Brush" pitchFamily="2" charset="-79"/>
              </a:rPr>
              <a:t>?</a:t>
            </a:r>
            <a:endParaRPr lang="en-US" sz="3200" dirty="0">
              <a:solidFill>
                <a:srgbClr val="00B0F0"/>
              </a:solidFill>
              <a:cs typeface="Guttman Yad-Brush" pitchFamily="2" charset="-79"/>
            </a:endParaRPr>
          </a:p>
          <a:p>
            <a:pPr fontAlgn="auto">
              <a:spcAft>
                <a:spcPts val="0"/>
              </a:spcAft>
              <a:buFont typeface="Arial" pitchFamily="34" charset="0"/>
              <a:buChar char="•"/>
              <a:defRPr/>
            </a:pPr>
            <a:endParaRPr lang="he-IL" sz="3200" dirty="0" smtClean="0">
              <a:solidFill>
                <a:srgbClr val="00B0F0"/>
              </a:solidFill>
              <a:latin typeface="Guttman Yad-Brush" pitchFamily="2" charset="-79"/>
              <a:cs typeface="Guttman Yad-Brush" pitchFamily="2" charset="-79"/>
            </a:endParaRPr>
          </a:p>
          <a:p>
            <a:pPr fontAlgn="auto">
              <a:spcAft>
                <a:spcPts val="0"/>
              </a:spcAft>
              <a:buFont typeface="Arial" pitchFamily="34" charset="0"/>
              <a:buChar char="•"/>
              <a:defRPr/>
            </a:pPr>
            <a:r>
              <a:rPr lang="he-IL" sz="3200" dirty="0" smtClean="0">
                <a:solidFill>
                  <a:srgbClr val="00B0F0"/>
                </a:solidFill>
                <a:latin typeface="Guttman Yad-Brush" pitchFamily="2" charset="-79"/>
                <a:cs typeface="Guttman Yad-Brush" pitchFamily="2" charset="-79"/>
              </a:rPr>
              <a:t>אוכל</a:t>
            </a:r>
            <a:r>
              <a:rPr lang="he-IL" sz="3200" dirty="0">
                <a:solidFill>
                  <a:srgbClr val="00B0F0"/>
                </a:solidFill>
                <a:latin typeface="Guttman Yad-Brush" pitchFamily="2" charset="-79"/>
                <a:cs typeface="Guttman Yad-Brush" pitchFamily="2" charset="-79"/>
              </a:rPr>
              <a:t>?</a:t>
            </a:r>
            <a:endParaRPr lang="en-US" sz="3200" dirty="0">
              <a:solidFill>
                <a:srgbClr val="00B0F0"/>
              </a:solidFill>
              <a:cs typeface="Guttman Yad-Brush" pitchFamily="2" charset="-79"/>
            </a:endParaRPr>
          </a:p>
          <a:p>
            <a:pPr fontAlgn="auto">
              <a:spcAft>
                <a:spcPts val="0"/>
              </a:spcAft>
              <a:buFont typeface="Arial" pitchFamily="34" charset="0"/>
              <a:buChar char="•"/>
              <a:defRPr/>
            </a:pPr>
            <a:endParaRPr lang="he-IL" sz="3200" dirty="0" smtClean="0">
              <a:solidFill>
                <a:srgbClr val="00B0F0"/>
              </a:solidFill>
              <a:latin typeface="Guttman Yad-Brush" pitchFamily="2" charset="-79"/>
              <a:cs typeface="Guttman Yad-Brush" pitchFamily="2" charset="-79"/>
            </a:endParaRPr>
          </a:p>
          <a:p>
            <a:pPr fontAlgn="auto">
              <a:spcAft>
                <a:spcPts val="0"/>
              </a:spcAft>
              <a:buFont typeface="Arial" pitchFamily="34" charset="0"/>
              <a:buChar char="•"/>
              <a:defRPr/>
            </a:pPr>
            <a:r>
              <a:rPr lang="he-IL" sz="3200" dirty="0" smtClean="0">
                <a:solidFill>
                  <a:srgbClr val="00B0F0"/>
                </a:solidFill>
                <a:latin typeface="Guttman Yad-Brush" pitchFamily="2" charset="-79"/>
                <a:cs typeface="Guttman Yad-Brush" pitchFamily="2" charset="-79"/>
              </a:rPr>
              <a:t>טמפרטורה </a:t>
            </a:r>
            <a:r>
              <a:rPr lang="he-IL" sz="3200" dirty="0">
                <a:solidFill>
                  <a:srgbClr val="00B0F0"/>
                </a:solidFill>
                <a:latin typeface="Guttman Yad-Brush" pitchFamily="2" charset="-79"/>
                <a:cs typeface="Guttman Yad-Brush" pitchFamily="2" charset="-79"/>
              </a:rPr>
              <a:t>מתאימה?</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a:latin typeface="Guttman Yad-Brush" pitchFamily="2" charset="-79"/>
                <a:cs typeface="Guttman Yad-Brush" pitchFamily="2" charset="-79"/>
              </a:rPr>
              <a:t>כיצד נוצר </a:t>
            </a:r>
            <a:r>
              <a:rPr lang="he-IL" dirty="0" smtClean="0">
                <a:latin typeface="Guttman Yad-Brush" pitchFamily="2" charset="-79"/>
                <a:cs typeface="Guttman Yad-Brush" pitchFamily="2" charset="-79"/>
              </a:rPr>
              <a:t>הירח?</a:t>
            </a:r>
            <a:endParaRPr lang="he-IL" dirty="0">
              <a:latin typeface="Guttman Yad-Brush" pitchFamily="2" charset="-79"/>
              <a:cs typeface="Guttman Yad-Brush" pitchFamily="2" charset="-79"/>
            </a:endParaRPr>
          </a:p>
        </p:txBody>
      </p:sp>
      <p:sp>
        <p:nvSpPr>
          <p:cNvPr id="19458" name="מציין מיקום תוכן 2"/>
          <p:cNvSpPr>
            <a:spLocks noGrp="1"/>
          </p:cNvSpPr>
          <p:nvPr>
            <p:ph idx="1"/>
          </p:nvPr>
        </p:nvSpPr>
        <p:spPr>
          <a:xfrm>
            <a:off x="457200" y="1600200"/>
            <a:ext cx="7620000" cy="4997450"/>
          </a:xfrm>
        </p:spPr>
        <p:txBody>
          <a:bodyPr/>
          <a:lstStyle/>
          <a:p>
            <a:r>
              <a:rPr lang="he-IL" smtClean="0"/>
              <a:t>חלק מהמדענים חושבים שהירח נוצר מענן של גז ואבק ביחד עם שאר מערכת השמש, כאשר חלקיקי אבק וגז נמשכו זה לזה ויצרו גופים גדולים יותר ויותר.</a:t>
            </a:r>
          </a:p>
          <a:p>
            <a:r>
              <a:rPr lang="he-IL" smtClean="0"/>
              <a:t>יש תיאוריה שטוענת שגוף אחר, בערך בגודל של מאדים, התנגש בכדור הארץ. זה יצר ענן של סלע מותך שנזרק אל מחוץ לכוח המשיכה של כדור הארץ. הסלע המותך התגבש לגוף שנלכד במסלול סביב כדור הארץ וזהו הירח שלנו. </a:t>
            </a:r>
          </a:p>
          <a:p>
            <a:r>
              <a:rPr lang="he-IL" smtClean="0"/>
              <a:t>אחרים טוענים שהירח היה פעם חלק מכדור הארץ עד שהם פשוט נפרדו. ייתכן גם שהירח הסתובב במערכת השמש עד שנלכד בכוח המשיכה שלנו. </a:t>
            </a:r>
          </a:p>
          <a:p>
            <a:r>
              <a:rPr lang="he-IL" smtClean="0"/>
              <a:t>האמת היא, שאף אחד לא באמת יודע כיצד נוצר הירח, אך החומרים שמרכיבים אותו דומים מאוד לאלה שמרכיבים את הקרקע של כדור הארץ.ומה שברור הוא כי הוא מלווה את כדור הארץ עד הרבה לפני שהופיעו בני האדם.</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sz="3600" dirty="0" smtClean="0">
                <a:latin typeface="Guttman Yad-Brush" pitchFamily="2" charset="-79"/>
                <a:cs typeface="Guttman Yad-Brush" pitchFamily="2" charset="-79"/>
              </a:rPr>
              <a:t>...המשך...</a:t>
            </a:r>
            <a:endParaRPr lang="he-IL" sz="3600" dirty="0">
              <a:latin typeface="Guttman Yad-Brush" pitchFamily="2" charset="-79"/>
              <a:cs typeface="Guttman Yad-Brush" pitchFamily="2" charset="-79"/>
            </a:endParaRPr>
          </a:p>
        </p:txBody>
      </p:sp>
      <p:sp>
        <p:nvSpPr>
          <p:cNvPr id="20482" name="מציין מיקום תוכן 2"/>
          <p:cNvSpPr>
            <a:spLocks noGrp="1"/>
          </p:cNvSpPr>
          <p:nvPr>
            <p:ph idx="1"/>
          </p:nvPr>
        </p:nvSpPr>
        <p:spPr/>
        <p:txBody>
          <a:bodyPr/>
          <a:lstStyle/>
          <a:p>
            <a:r>
              <a:rPr lang="he-IL" sz="2400" smtClean="0"/>
              <a:t>למה יש על פני הירח כל כך הרבה מכתשים לעומת כדור הארץ העני במכתשים?</a:t>
            </a:r>
          </a:p>
          <a:p>
            <a:r>
              <a:rPr lang="he-IL" sz="2400" smtClean="0"/>
              <a:t>ובכן, לירח אין אטמוספירה שתגן עליו מפני פגיעות מטאוריטים ולכן הוא סופג פגיעות רבות מאוד. מרבית המטאוריטים המגיעים לכדור הארץ נשרפים בזמן המעבר דרך האטמוספירה – אלו הם "הכוכבים הנופלים" אותם אנו רואים.. </a:t>
            </a:r>
          </a:p>
          <a:p>
            <a:r>
              <a:rPr lang="he-IL" sz="2400" smtClean="0"/>
              <a:t>יתר על כן, מכתשים שנוצרו על פני כדור הארץ נעלמו בתהליכי הבליה ואילו על הירח חסר האטמוספירה לא מתקיימים תהליכי בליה ואפילו עקבות האסטרונאוט עדיין נראות על פניו..</a:t>
            </a:r>
          </a:p>
          <a:p>
            <a:endParaRPr lang="he-IL"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lstStyle/>
          <a:p>
            <a:pPr fontAlgn="auto">
              <a:spcAft>
                <a:spcPts val="0"/>
              </a:spcAft>
              <a:defRPr/>
            </a:pPr>
            <a:r>
              <a:rPr lang="he-IL" dirty="0" smtClean="0">
                <a:latin typeface="Guttman Yad-Brush" pitchFamily="2" charset="-79"/>
                <a:cs typeface="Guttman Yad-Brush" pitchFamily="2" charset="-79"/>
              </a:rPr>
              <a:t>מופעי ירח</a:t>
            </a:r>
            <a:endParaRPr lang="he-IL" dirty="0">
              <a:latin typeface="Guttman Yad-Brush" pitchFamily="2" charset="-79"/>
              <a:cs typeface="Guttman Yad-Brush" pitchFamily="2" charset="-79"/>
            </a:endParaRPr>
          </a:p>
        </p:txBody>
      </p:sp>
      <p:sp>
        <p:nvSpPr>
          <p:cNvPr id="21506" name="מציין מיקום תוכן 2"/>
          <p:cNvSpPr>
            <a:spLocks noGrp="1"/>
          </p:cNvSpPr>
          <p:nvPr>
            <p:ph idx="1"/>
          </p:nvPr>
        </p:nvSpPr>
        <p:spPr/>
        <p:txBody>
          <a:bodyPr/>
          <a:lstStyle/>
          <a:p>
            <a:endParaRPr lang="he-IL"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קירבה">
  <a:themeElements>
    <a:clrScheme name="קירבה">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TotalTime>
  <Words>493</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גופנים בשימוש</vt:lpstr>
      </vt:variant>
      <vt:variant>
        <vt:i4>5</vt:i4>
      </vt:variant>
      <vt:variant>
        <vt:lpstr>תבנית עיצוב</vt:lpstr>
      </vt:variant>
      <vt:variant>
        <vt:i4>1</vt:i4>
      </vt:variant>
      <vt:variant>
        <vt:lpstr>כותרות שקופיות</vt:lpstr>
      </vt:variant>
      <vt:variant>
        <vt:i4>11</vt:i4>
      </vt:variant>
    </vt:vector>
  </HeadingPairs>
  <TitlesOfParts>
    <vt:vector size="17" baseType="lpstr">
      <vt:lpstr>Calibri</vt:lpstr>
      <vt:lpstr>Arial</vt:lpstr>
      <vt:lpstr>Cambria</vt:lpstr>
      <vt:lpstr>Times New Roman</vt:lpstr>
      <vt:lpstr>Guttman Yad-Brush</vt:lpstr>
      <vt:lpstr>קירבה</vt:lpstr>
      <vt:lpstr>הירח</vt:lpstr>
      <vt:lpstr>סרטונים</vt:lpstr>
      <vt:lpstr>קצת היסטוריה</vt:lpstr>
      <vt:lpstr>מה ניתן ללמוד על הירח מהסרטונים? </vt:lpstr>
      <vt:lpstr> מאיפה מגיע אור הירח?  </vt:lpstr>
      <vt:lpstr>  מהם התנאים הפיזיים שיש על הירח?  האם יכולים להיות בו חיים?</vt:lpstr>
      <vt:lpstr>כיצד נוצר הירח?</vt:lpstr>
      <vt:lpstr>...המשך...</vt:lpstr>
      <vt:lpstr>מופעי ירח</vt:lpstr>
      <vt:lpstr>אז מה דעתכם?</vt:lpstr>
      <vt:lpstr>שקופית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הירח</dc:title>
  <dc:creator>user</dc:creator>
  <cp:lastModifiedBy>Zafrir</cp:lastModifiedBy>
  <cp:revision>8</cp:revision>
  <dcterms:created xsi:type="dcterms:W3CDTF">2018-05-07T07:51:15Z</dcterms:created>
  <dcterms:modified xsi:type="dcterms:W3CDTF">2018-05-08T13:37:29Z</dcterms:modified>
</cp:coreProperties>
</file>