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2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113" d="100"/>
          <a:sy n="113" d="100"/>
        </p:scale>
        <p:origin x="-858" y="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CD05B-83C6-4D8F-93B2-957B7ADBC720}" type="datetimeFigureOut">
              <a:rPr lang="he-IL"/>
              <a:pPr>
                <a:defRPr/>
              </a:pPr>
              <a:t>ד'/שבט/תשע"ג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0BEC7-0F19-4AEF-8E71-F8B4F87B6E32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AAC9C-21F4-4836-9056-5CB90C42CBA3}" type="datetimeFigureOut">
              <a:rPr lang="he-IL"/>
              <a:pPr>
                <a:defRPr/>
              </a:pPr>
              <a:t>ד'/שבט/תשע"ג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A5E4B-2F24-4A36-B4B6-DF4ED5C83705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9223D-8785-4C40-B3A0-268AC8517090}" type="datetimeFigureOut">
              <a:rPr lang="he-IL"/>
              <a:pPr>
                <a:defRPr/>
              </a:pPr>
              <a:t>ד'/שבט/תשע"ג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A02FD-BD19-4027-9F1C-BB8F82B6885E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760C4-8E69-4DFA-AF03-5E6C973AB897}" type="datetimeFigureOut">
              <a:rPr lang="he-IL"/>
              <a:pPr>
                <a:defRPr/>
              </a:pPr>
              <a:t>ד'/שבט/תשע"ג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D3E51-E775-489B-88B7-2F2BE3159A4A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3E711-DAC1-4DC6-9C1B-13F59DDF836C}" type="datetimeFigureOut">
              <a:rPr lang="he-IL"/>
              <a:pPr>
                <a:defRPr/>
              </a:pPr>
              <a:t>ד'/שבט/תשע"ג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CE376-0A52-4514-AA8F-99E42632C965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0843F-A3B7-4DFC-9E62-1E2931E13799}" type="datetimeFigureOut">
              <a:rPr lang="he-IL"/>
              <a:pPr>
                <a:defRPr/>
              </a:pPr>
              <a:t>ד'/שבט/תשע"ג</a:t>
            </a:fld>
            <a:endParaRPr lang="he-IL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D9FA5-B6D2-4828-A4D8-53723FC4A3D4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9D22C-5E25-4B2A-939A-0222AE4477DF}" type="datetimeFigureOut">
              <a:rPr lang="he-IL"/>
              <a:pPr>
                <a:defRPr/>
              </a:pPr>
              <a:t>ד'/שבט/תשע"ג</a:t>
            </a:fld>
            <a:endParaRPr lang="he-IL"/>
          </a:p>
        </p:txBody>
      </p:sp>
      <p:sp>
        <p:nvSpPr>
          <p:cNvPr id="8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DFF79-50EA-4C73-8B2F-B6FD260FBC08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768A0-8559-4B05-AEDD-08F8EF9308AF}" type="datetimeFigureOut">
              <a:rPr lang="he-IL"/>
              <a:pPr>
                <a:defRPr/>
              </a:pPr>
              <a:t>ד'/שבט/תשע"ג</a:t>
            </a:fld>
            <a:endParaRPr lang="he-IL"/>
          </a:p>
        </p:txBody>
      </p:sp>
      <p:sp>
        <p:nvSpPr>
          <p:cNvPr id="4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05973-924C-4295-84C1-0C76A0931A45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8AD0D-FD91-4108-A601-083913326686}" type="datetimeFigureOut">
              <a:rPr lang="he-IL"/>
              <a:pPr>
                <a:defRPr/>
              </a:pPr>
              <a:t>ד'/שבט/תשע"ג</a:t>
            </a:fld>
            <a:endParaRPr lang="he-IL"/>
          </a:p>
        </p:txBody>
      </p:sp>
      <p:sp>
        <p:nvSpPr>
          <p:cNvPr id="3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96E5E-6457-4598-BA38-F86FC1D66FEC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AA6EF-9FE5-435F-890F-34B6F96F0AB1}" type="datetimeFigureOut">
              <a:rPr lang="he-IL"/>
              <a:pPr>
                <a:defRPr/>
              </a:pPr>
              <a:t>ד'/שבט/תשע"ג</a:t>
            </a:fld>
            <a:endParaRPr lang="he-IL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BB886-51F6-4162-933A-27BAEA376C4C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9B4F3-AF75-4252-8454-F8C8BF7A69BD}" type="datetimeFigureOut">
              <a:rPr lang="he-IL"/>
              <a:pPr>
                <a:defRPr/>
              </a:pPr>
              <a:t>ד'/שבט/תשע"ג</a:t>
            </a:fld>
            <a:endParaRPr lang="he-IL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F1EBA-9E91-457B-91AC-838717402247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מציין מיקום של כותרת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מציין מיקום טקסט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313ECC-A579-4AB8-992A-EBCB39A153F6}" type="datetimeFigureOut">
              <a:rPr lang="he-IL"/>
              <a:pPr>
                <a:defRPr/>
              </a:pPr>
              <a:t>ד'/שבט/תשע"ג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D9464F-8748-4B55-B7C3-4519463E7D96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med">
    <p:fade/>
  </p:transition>
  <p:txStyles>
    <p:titleStyle>
      <a:lvl1pPr algn="ctr" rtl="1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cs typeface="Times New Roman" pitchFamily="18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cs typeface="Times New Roman" pitchFamily="18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cs typeface="Times New Roman" pitchFamily="18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cs typeface="Times New Roman" pitchFamily="18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jersey.uoregon.edu/~soper/ImJupiter/planet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8100" y="2362200"/>
            <a:ext cx="626745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474663" y="115888"/>
            <a:ext cx="8204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sz="4000" b="1">
                <a:solidFill>
                  <a:schemeClr val="bg1"/>
                </a:solidFill>
                <a:latin typeface="Calibri"/>
              </a:rPr>
              <a:t>תחרות 'מסע לכוכבים' תשע"ג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501650" y="1085850"/>
            <a:ext cx="8202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b="1">
                <a:solidFill>
                  <a:schemeClr val="bg1"/>
                </a:solidFill>
                <a:latin typeface="Calibri"/>
              </a:rPr>
              <a:t>מקורות מידע למפגש השלישי</a:t>
            </a:r>
          </a:p>
        </p:txBody>
      </p:sp>
      <p:pic>
        <p:nvPicPr>
          <p:cNvPr id="13317" name="Picture 2" descr="O:\אינטרנט\mada_jerusalem_logo_wi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7475" y="6221413"/>
            <a:ext cx="3838575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ile:Mercury in color - Prockter07 center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" y="1055688"/>
            <a:ext cx="5811838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3540125" y="404813"/>
            <a:ext cx="54181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e-IL" sz="4000" b="1">
                <a:solidFill>
                  <a:schemeClr val="bg1"/>
                </a:solidFill>
              </a:rPr>
              <a:t>כוכב הלכת מרקורי - חמה</a:t>
            </a:r>
            <a:endParaRPr lang="en-US" sz="4000" b="1">
              <a:solidFill>
                <a:schemeClr val="bg1"/>
              </a:solidFill>
            </a:endParaRPr>
          </a:p>
        </p:txBody>
      </p:sp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6334125" y="1981200"/>
            <a:ext cx="263048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e-IL">
                <a:solidFill>
                  <a:schemeClr val="bg1"/>
                </a:solidFill>
              </a:rPr>
              <a:t>סיבוב עצמי : כמעט ואין</a:t>
            </a:r>
          </a:p>
          <a:p>
            <a:endParaRPr lang="he-IL">
              <a:solidFill>
                <a:schemeClr val="bg1"/>
              </a:solidFill>
            </a:endParaRPr>
          </a:p>
          <a:p>
            <a:r>
              <a:rPr lang="he-IL">
                <a:solidFill>
                  <a:schemeClr val="bg1"/>
                </a:solidFill>
              </a:rPr>
              <a:t>שנה: 0.24 ארץ</a:t>
            </a:r>
          </a:p>
          <a:p>
            <a:endParaRPr lang="he-IL">
              <a:solidFill>
                <a:schemeClr val="bg1"/>
              </a:solidFill>
            </a:endParaRPr>
          </a:p>
          <a:p>
            <a:r>
              <a:rPr lang="he-IL">
                <a:solidFill>
                  <a:schemeClr val="bg1"/>
                </a:solidFill>
              </a:rPr>
              <a:t>מרחק מהשמש: 0.46 ארץ</a:t>
            </a:r>
          </a:p>
          <a:p>
            <a:endParaRPr lang="he-IL">
              <a:solidFill>
                <a:schemeClr val="bg1"/>
              </a:solidFill>
            </a:endParaRPr>
          </a:p>
          <a:p>
            <a:r>
              <a:rPr lang="he-IL">
                <a:solidFill>
                  <a:schemeClr val="bg1"/>
                </a:solidFill>
              </a:rPr>
              <a:t>טמפרטורת קרקע ממוצעת :</a:t>
            </a:r>
          </a:p>
          <a:p>
            <a:r>
              <a:rPr lang="he-IL">
                <a:solidFill>
                  <a:schemeClr val="bg1"/>
                </a:solidFill>
              </a:rPr>
              <a:t>160 מעלות צלסיוס</a:t>
            </a:r>
          </a:p>
          <a:p>
            <a:r>
              <a:rPr lang="he-IL">
                <a:solidFill>
                  <a:schemeClr val="bg1"/>
                </a:solidFill>
              </a:rPr>
              <a:t> </a:t>
            </a:r>
          </a:p>
          <a:p>
            <a:r>
              <a:rPr lang="he-IL">
                <a:solidFill>
                  <a:schemeClr val="bg1"/>
                </a:solidFill>
              </a:rPr>
              <a:t>אטמוספירה  : </a:t>
            </a:r>
          </a:p>
          <a:p>
            <a:r>
              <a:rPr lang="he-IL">
                <a:solidFill>
                  <a:schemeClr val="bg1"/>
                </a:solidFill>
              </a:rPr>
              <a:t>לחץ : 0</a:t>
            </a:r>
          </a:p>
          <a:p>
            <a:r>
              <a:rPr lang="he-IL">
                <a:solidFill>
                  <a:schemeClr val="bg1"/>
                </a:solidFill>
              </a:rPr>
              <a:t>מרכיבים עיקריים : אין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ile:Venus-re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688" y="781050"/>
            <a:ext cx="5248275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4384675" y="427038"/>
            <a:ext cx="4568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e-IL" sz="4000" b="1">
                <a:solidFill>
                  <a:schemeClr val="bg1"/>
                </a:solidFill>
              </a:rPr>
              <a:t>כוכב הלכת ונוס - נגה</a:t>
            </a:r>
            <a:endParaRPr lang="en-US" sz="4000" b="1">
              <a:solidFill>
                <a:schemeClr val="bg1"/>
              </a:solidFill>
            </a:endParaRP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4645025" y="1484313"/>
            <a:ext cx="4319588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e-IL">
                <a:solidFill>
                  <a:schemeClr val="bg1"/>
                </a:solidFill>
              </a:rPr>
              <a:t>סיבוב עצמי : כמעט ואין</a:t>
            </a:r>
          </a:p>
          <a:p>
            <a:endParaRPr lang="he-IL">
              <a:solidFill>
                <a:schemeClr val="bg1"/>
              </a:solidFill>
            </a:endParaRPr>
          </a:p>
          <a:p>
            <a:r>
              <a:rPr lang="he-IL">
                <a:solidFill>
                  <a:schemeClr val="bg1"/>
                </a:solidFill>
              </a:rPr>
              <a:t>שנה: 224 יום ארץ</a:t>
            </a:r>
          </a:p>
          <a:p>
            <a:endParaRPr lang="he-IL">
              <a:solidFill>
                <a:schemeClr val="bg1"/>
              </a:solidFill>
            </a:endParaRPr>
          </a:p>
          <a:p>
            <a:r>
              <a:rPr lang="he-IL">
                <a:solidFill>
                  <a:schemeClr val="bg1"/>
                </a:solidFill>
              </a:rPr>
              <a:t>מרחק מהשמש: 0.72 ארץ</a:t>
            </a:r>
          </a:p>
          <a:p>
            <a:endParaRPr lang="he-IL">
              <a:solidFill>
                <a:schemeClr val="bg1"/>
              </a:solidFill>
            </a:endParaRPr>
          </a:p>
          <a:p>
            <a:r>
              <a:rPr lang="he-IL">
                <a:solidFill>
                  <a:schemeClr val="bg1"/>
                </a:solidFill>
              </a:rPr>
              <a:t>טמפרטורת קרקע ממוצעת: 450 מעלות צלסיוס</a:t>
            </a:r>
          </a:p>
          <a:p>
            <a:endParaRPr lang="he-IL">
              <a:solidFill>
                <a:schemeClr val="bg1"/>
              </a:solidFill>
            </a:endParaRPr>
          </a:p>
          <a:p>
            <a:r>
              <a:rPr lang="he-IL">
                <a:solidFill>
                  <a:schemeClr val="bg1"/>
                </a:solidFill>
              </a:rPr>
              <a:t>אטמוספירה  : </a:t>
            </a:r>
          </a:p>
          <a:p>
            <a:r>
              <a:rPr lang="he-IL">
                <a:solidFill>
                  <a:schemeClr val="bg1"/>
                </a:solidFill>
              </a:rPr>
              <a:t>לחץ : 93 אטמוספירות ארץ</a:t>
            </a:r>
          </a:p>
          <a:p>
            <a:r>
              <a:rPr lang="he-IL">
                <a:solidFill>
                  <a:schemeClr val="bg1"/>
                </a:solidFill>
              </a:rPr>
              <a:t>מרכיבים עיקריים : פחמן דו חמצני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5567363" y="236538"/>
            <a:ext cx="3397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e-IL" sz="4000" b="1">
                <a:solidFill>
                  <a:schemeClr val="bg1"/>
                </a:solidFill>
              </a:rPr>
              <a:t>כוכב הלכת ארץ</a:t>
            </a:r>
            <a:endParaRPr lang="en-US" sz="4000" b="1">
              <a:solidFill>
                <a:schemeClr val="bg1"/>
              </a:solidFill>
            </a:endParaRP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4832350" y="1268413"/>
            <a:ext cx="412591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e-IL">
                <a:solidFill>
                  <a:schemeClr val="bg1"/>
                </a:solidFill>
              </a:rPr>
              <a:t>סיבוב עצמי : יממה</a:t>
            </a:r>
          </a:p>
          <a:p>
            <a:endParaRPr lang="he-IL">
              <a:solidFill>
                <a:schemeClr val="bg1"/>
              </a:solidFill>
            </a:endParaRPr>
          </a:p>
          <a:p>
            <a:r>
              <a:rPr lang="he-IL">
                <a:solidFill>
                  <a:schemeClr val="bg1"/>
                </a:solidFill>
              </a:rPr>
              <a:t>שנה 365 יום ארץ</a:t>
            </a:r>
          </a:p>
          <a:p>
            <a:endParaRPr lang="he-IL">
              <a:solidFill>
                <a:schemeClr val="bg1"/>
              </a:solidFill>
            </a:endParaRPr>
          </a:p>
          <a:p>
            <a:r>
              <a:rPr lang="he-IL">
                <a:solidFill>
                  <a:schemeClr val="bg1"/>
                </a:solidFill>
              </a:rPr>
              <a:t>מרחק מהשמש: 1 ארץ</a:t>
            </a:r>
          </a:p>
          <a:p>
            <a:endParaRPr lang="he-IL">
              <a:solidFill>
                <a:schemeClr val="bg1"/>
              </a:solidFill>
            </a:endParaRPr>
          </a:p>
          <a:p>
            <a:r>
              <a:rPr lang="he-IL">
                <a:solidFill>
                  <a:schemeClr val="bg1"/>
                </a:solidFill>
              </a:rPr>
              <a:t>טמפרטורת קרקע ממוצעת: 15מעלות צלסיוס</a:t>
            </a:r>
          </a:p>
          <a:p>
            <a:endParaRPr lang="he-IL">
              <a:solidFill>
                <a:schemeClr val="bg1"/>
              </a:solidFill>
            </a:endParaRPr>
          </a:p>
          <a:p>
            <a:r>
              <a:rPr lang="he-IL">
                <a:solidFill>
                  <a:schemeClr val="bg1"/>
                </a:solidFill>
              </a:rPr>
              <a:t>אטמוספירה  :</a:t>
            </a:r>
          </a:p>
          <a:p>
            <a:r>
              <a:rPr lang="he-IL">
                <a:solidFill>
                  <a:schemeClr val="bg1"/>
                </a:solidFill>
              </a:rPr>
              <a:t>לחץ:  1 אטמוספירות ארץ</a:t>
            </a:r>
          </a:p>
          <a:p>
            <a:r>
              <a:rPr lang="he-IL">
                <a:solidFill>
                  <a:schemeClr val="bg1"/>
                </a:solidFill>
              </a:rPr>
              <a:t> מרכיבים עיקריים :  חנקן, חמצן,</a:t>
            </a:r>
          </a:p>
        </p:txBody>
      </p:sp>
      <p:pic>
        <p:nvPicPr>
          <p:cNvPr id="16388" name="Picture 2" descr="http://scrapetv.com/News/News%20Pages/Science/images-4/planet-ear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25538"/>
            <a:ext cx="4946650" cy="546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AutoShape 4" descr="data:image/jpg;base64,/9j/4AAQSkZJRgABAQAAAQABAAD/2wBDAAkGBwgHBgkIBwgKCgkLDRYPDQwMDRsUFRAWIB0iIiAdHx8kKDQsJCYxJx8fLT0tMTU3Ojo6Iys/RD84QzQ5Ojf/2wBDAQoKCg0MDRoPDxo3JR8lNzc3Nzc3Nzc3Nzc3Nzc3Nzc3Nzc3Nzc3Nzc3Nzc3Nzc3Nzc3Nzc3Nzc3Nzc3Nzc3Nzf/wAARCACqAKQDASIAAhEBAxEB/8QAHAAAAQQDAQAAAAAAAAAAAAAAAAMEBQYBAgcI/8QAPRAAAgEDAgQEAwYEBAYDAAAAAQIDAAQREiEFMUFRBhMiYXGBoQcUMkKRwSOx0eEIFWLwM0NSgrLxNJLC/8QAFAEBAAAAAAAAAAAAAAAAAAAAAP/EABQRAQAAAAAAAAAAAAAAAAAAAAD/2gAMAwEAAhEDEQA/AOI0UUCg2HKs1gcqzQZFZFApeys7m/uktrKCWed/wxxoWY0CIrYKSQBzPId66FwH7NySsviC7MK8/u9qQzn2ZzsPlmrxwnhfDOE6Rwuxitiv/MA1SfNzv+hoOScN8FeJOIxiW24RcLFz8yYCJcfFyKsXDPsj4/fEa7nh8HxlZ/8AxXH1rqMVyrSDW+WJ5kE5NPlh4orhomIj56Q2R86Dnsf2FXpA8zj1mpPRbdj/ADNZk+wi/wAHyuPWjHoHgYfvXThFeLGNMjGQ74bGK1W4vBkTJjH5gdqDj199ifii3XVbzcOufZJihP8A9hj61VOLeB/E/CFLX3BbtYxzkjTzFHzXNeif82aNv4hbR3xT224vEdllwG/X+1B5HK4JB5jn7VrivU/H/CvAPEysb2yt3mI/4yLokH/cME/PNcg8W/ZVe8MZ5eESm6iAz5L/APEHwPJvpQc1NYNKzxSQyGOVGR1OCrDBHypI0GprBrJrBoMUUUUClZrFbCgByrNA32q8+AfBQ4wn+bcY1RcKjbCKNmumHNVPRR1PwA3yQEZ4S8HX3iOYOubexDYa4ZcgnO4UfmP0HWurcO4Rw7w9F924fCuk7O+o6pT/AKjzPw5VIT3ESWscFukdvCoASKNcFQOXwHtSEEbSyKAM55bUGyMxXUsY3P6fCtwGJAf5LT82RgjBmOW5eWOY98UzlCq+G27bUD+wihiZSw1s52ZiOfanB4vHBExVw8q/lztn96g31k6Q2lD2603kwPSGz8RQSq8cuiru0ysCd1OBSo4vA/pBZvjgYqtDZyDj5UpAAr7fOgsEMtveSvGxeNvyvpBGflSLRDGYbhXKHGx6/Wo+Jyi4ONzknninFlKjSFXCKzdeWs9M+/vQOrXis0Uv8RNJXbAre7vHnQgkHVse9JcUiVwhj0gKPUAN6iZpGQAkYwds0Fc8Z+H7fiqiRMJcJnEgHM9j3G1cpvLWW0maGZCrKfp7V2y5mWTVlhk1TvFPB1uY2dca1GVI9qDnZrBrd0ZTpYYI6Vr0oNaKKKBSthWop3w6yn4jfW9laRmS4uJFjjQcyxOBQWf7N/Br+LOLkXAdOF2uJLuUbbdEB/6mx8hk11/iUqoy21qiQ2sChIokGFjA5AD2qf4LwK38G+D4uH2yq5RdU8w28yQ41N/TsAKqkyyuvmMDhySM4/32oG6HLsWbNSNnctbnKMVPt0qNVFyOYPWn8CFnG2pe/SgkLq8llZHkJeRhzJ3NRrSvryVOvckHpTm+0RrGASWI3AOdPvWkK4GZQGXONun9qBvJK8jpkc+YFISR75BxnrT66AdxKdQVRjAH6U1mibDYUg5xv+tA2C+r54zit42UEk0pFGkh0GUKFGRnqawYJXbCqWUdRQYjxK2cnFPIE8maOTopycdqbQwOg561znA70vcYQJ6my2cr2FA9Zc25Vc7DOfaoy4hwBrBZBz9t6kI2RYg8rNpcYAJ2A6/GmzXPmB3QowGRsc7GggeIxjLGIOATsDULPIwJV8465qwXk2o7H8O2OpqJuUBdmc99PTNBz/xLYmO4M6IAhUZI6kCoE7VeeOxAx+sel0yR1KkbVR5FKkqeY2oNMUUUUG6kHauxf4fvDa3HEbjxBdIPLtsw2oYfikIyxHwXb/urjS869SeD7NvDHhbg3C40H3l0DSAjdXb1OflnHyoH3jLiYCi0jOQAS5HLPb5VUImOcZO3OpHxFKW4g+E0hskb5GST/ao1leMaX2Y86DdI9coVyVxzAqy8P4Uv3fzBg+nAA5VXLAqLgMTso79TU2l/JFbJBEwMrbsV5AdqBtcZ++KIkzoGNQGcd6l1tilmf4YdVO7Eb8uXwqOWEyMzrIA3Veefh2qWtnQiNLlygbALaudBF39mzhSpGCud+tR0sD7nDdgD196t/FY4LaFFifUDnIznHKoKcJpIYBt8b9PeggXUqh0g7delOOHXChDE7KGzt7+2ay4hkcRSa1BboNmFLw2cELmRQSV6scUCF1L93kDgEr271pfMyxrLj0YyBnc/0qTlu4ljZQqiRSNwN9qrXGb0NIVVVUMc5FAjf3kkoRTkIDsBTeC4MMpKMAp3INImUsMHpSTjJ9u9A6uZg0nmB03HQ00uJdSesgkgD/f0pMsrzomwBOK24jbESKignKjl0oIXiecMGydQHqbsCD+1US7XRcuN8Z2zV+vg0qEov4QV3Owx1qj8TAFyw96BlRRRQTvgXh3+beMOEWTLqSS6QuP9KnU30Br1RKdtYAyAQK8+/YZaCfxyJiufu1rLJnsSAg/8q7+XZWZiuwytBSuMYN07DfTjrSEuljnJHp+GBipu+gRGm0rqklGVwv4f7VGS2khlCqAQckb/AEoGWkJGuhTudyRzp7E0hUHBIA39u1JAjUq5BIOKkIrOSRHkBAXOwB2JG+/tQbW5RZFkywDc9+van1w7eUsp0gtsRjn2qHeVy4VMFix5d6fW00hWYOMBhjl0FA0mv2ikEQ5n8Tdq0urxBENbAnGcDbNIyKySsWHpY5wV51H3kJnmR8tpUbjtQZnllKq8Stqx6cHlWRczC2USEhm69qkeFRwLCzMWOAdNb3tustuQoBfqAOXaghjdMWKt6tRByOYxTaeEk6XRkwcjUf61pNDNDcqrKSu2cGnc0s975SMxAUaRkZ1AcqCJAy2k7Ac8UncSBdk5VKXscLQxLpEUqHDnP4x3PblUHKzByMBhnAYcqBJwxlXRuTvipYKWRZCckD51G2o1T6zjC7EHrTs3Ii/hMRhgU1Y6HnQRfFFGkx/8snJP0/eqLxcL94BUElhqLH+lXPicw140g4xhcYyKpvFm1yBwQTyOO3SgjaKKKDqv+HxAfEHFJDzWzAHzcf0ruFwMxEb1w/8Aw+yheP8AE4jjU9mCPk4/rXcydtxkUEO1s0susEhsdOYFasiwhpHBBVSSQN6dXrPbwStGPWBnftVSmvbpTIFkYK4OQetAXKGAq4I0suVJ6gnn8aWlunW3ES/hO5cHc+1bR2stzblykJygQFhkgjr7U6t7SGO3U3ajZTnO5+FBG2zhMMSfj2qXceXb69IZdJxvzqMESuNYIjAOSMGnF7pawjVpCrMfzHGKBSzt0v1YEhWQn50o9iBC4MYG+AwpvwUyqgB2TG2O9SgKklZDv1FBX0jljumjRGUKcYAzUvCv8JneJS8g3OP2rLxrqGmnAkKgszDYb78+9BFT8KDws4zg79tNMb1fJhBRgpXGNIxmrDJdKYQgG53z2qtcVDaZAW3HIMOeTj/fwoKlfza7h8EhSxzTTL6CFJ0g5xTiXR6tXemsr6SQmQCKDCy+VNudjtSTXLGRSmDvnBpCYnqSaQWTQ+X5YwKBXirKQ05GA2evU7Afqap96y69AALqSGfO3wFWbiNyyWz+UARudRONIwd6qDc+efeg1ooooOg/YfdCDx3HGx/+RbSxj4gB/wD8V6EdgDzGM4+deUvB3FBwbxTwviDHCQXKGQ/6CcN9Ca9WSKBqOzLgEY64oGvFoPOtmJYL6did6qF3C7SsCp9LFQe9W26uNEJIbK7ZXHKmRto5WLYUod6CNtzJFZCGRSBHz2z70oTHOmqbKkoSpB5GlHl+8SPDboceWAx1YJHbFNZo5IbRS/pA1AY35GgayOqLg4Pc5OabzTRuEkJYx5wedaPMDCUKZIOdVOLRGuZvWR5akZUjdqB/ZO2tVhy0W7d2HtTuYZbzAxBO2O9OFjUYZECrjH96TeMu5WHcqMr+9AmjhnxpwBkj4UtMsflqVcFgdx70g2rJ0qB0z/M1qTvhiCRj2oNHJU45Y3HvTO9s/vEZZgy75yDUi0bJplzqO/p6jtTLil46sRjTgAE49qCjcStHtZG80ZVskEVGaS7AAZZjgCp3iMkt22JNKgEgN3rW2t47SIMyB5WG7HkvuKCr3CjfJIPamblQDlcn3qY4xCn3h2RiSRqI5YFV65uY/wAjDbnQNr+4CxlN8EENUCdhTq8nLuQMYNNDyoMUUUUGRzr0/wDZxxscf8GWFwXzcRR/dp+p8xAACfiNJ+deXxXSvsQ8R/5b4gk4RcSabfiQCoSdlmH4f1GR8cUHbVAaEfeBjYhqFhCRrgnC/wAq3uR6WIGOm3tRbS7Ku+MDlQMG4coZmhIXJ1ByckHtTxLOOW08qTDMu+43HSt1T1ho9m31AjY04jUlsqwJK41AUFcuOEiSQAR+jGdS9DWLXg8kUvqyygAk9c1aBEAdWMbYFZaMMCM4254oId0ckxhcqDjOabuvkOATpJ653FSpAQFQxLAZ1YplLFGZtWSEbudvjQMRM/magvpzyO+a0llGrVpTIOc9BTqZUjcYIwDyFMppFUZxy2G29BgNJrycLk46itb2JVA16WVidTNvjn++KQEhkbzC3pDEAd8D+VJcVu41g9K425kUEFeokc7SkDyw2Bvz9/hScpWVXOoaAuQ5PP4fSo2/vJnLKHGCcHP8q0tZTChklH8OIF8k8yOQ/XFBDcduMRSRNswAxvz/AL1SbiYySkgkAct6nvENwp1rjScAKOp33JqtUGSxPOisUUBRRRQFbwu8UiyRsVdCGVgcEEdRWlFB6f8AAXiSPxb4biumZfvseIrtB+WQfm+Dc/1HSpeJHjchvxqdj3FebPA3iq58J8aS9hzJbuPLuYM7Spn+Y5g9/nXpnh17ZcZ4fBxGxlWa3mXVHIP5HsQcjHtQa68tnckDpTqE5Q42pBExIc400pG+ts7BRtigV1hdO+cnl2rDMTHkHnjFanS0gXGk9NqSmLcicDHSgSlYpkHlg74plcMW57A8qcsynUTIT3B6VHNLLIh0NlRnkOXvQISI7HByTjv9aRnjCoGklw+eXelJp5YzkSMTjn2phJKGb1kAkk7NvnnvQKsbdUZVBOG5D3/91D8TmZwVhCou/wCLc/Wlbi51PrjcaPzSMeQ7gfHFRvELw+UZMBYRjST78v12Hz70ELxS2dMuJECMwPP9SPnUfxDiCRJHEhVVVfXnckjkcCnHFJUjg825Kqde3mOBtz/fNVPi16IZVVWLSDUWAAVVLb8u++T/AG2BlxO8WdtC68KNy2Msc+2w+FR1ZNYoCiiigKKKKAooooCrj9n/AI7vfCN4Uw1xw2ZszWxOMH/qQ9G/n16Yp1ZBxyoPW3DeKWXGrCHiXDZ1ntpBlWXmvcEdCOop1EvpffmK8teFvFXFfDF5944ZPhXP8WB945R7j9xvXdPCHj/hXiRI4hItpfNs9rK2Sx/0HbUPr7dwtU7+S2NecAbdqbLMsa+obt3O1b3T7H0ZYHTp3Gd+dR8rqoZSQRvqOcjFBm4k1oVBVeYUAHlTFp5IkdVkJV9gNIAP7/8AqiSRN8EEA4x3pjNcRqhLHAB6DPXsKBWa5jVAAdVR9xOrZVFxnfAPM96TlvFjTWWVVZiqAgjlz59eWw71E319rmiRHVExlsEAse2T8fpQKXk6LKYCxAX1MoG+Kr3HL3zURRIoBYAjPJcjl88UhxnjNtbaEa48xzLqeO3k20AbKWXckk9xyPsKqF5xGSeRpSFLsSSeYA7AdBzoJHjPEIRdTAHzZNIGrn6s7jPw/wB7VX3Ysd6wzEkk7msUBRRRQFFFFAUUUUBRRRQFFFFAVlWKsGUkEHIIPKsUUF38OfaVxrhCpBdv9+tRgFZT/EC77B/n1zVpt/tP4deS6Zo57Vc5LMM6u4zq29vhXH62XkaDr8njThk0bxpcnW3qbJ/COekHGPr7ZphceJ4z58jSIiLsMAsCcZzkbH9a5eelA5UFvvvFYlmiljkZmgGFdiCxJxuMqQOQ6DlUDe8YnuAyBisbAggDmD07/PrUaelYoN5JGdtTHc4rSiigKKKKAooooCiiigKKKKD/2Q=="/>
          <p:cNvSpPr>
            <a:spLocks noChangeAspect="1" noChangeArrowheads="1"/>
          </p:cNvSpPr>
          <p:nvPr/>
        </p:nvSpPr>
        <p:spPr bwMode="auto">
          <a:xfrm>
            <a:off x="146050" y="-547688"/>
            <a:ext cx="11049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e-IL">
              <a:latin typeface="Calibri"/>
            </a:endParaRPr>
          </a:p>
        </p:txBody>
      </p:sp>
      <p:sp>
        <p:nvSpPr>
          <p:cNvPr id="16390" name="AutoShape 6" descr="data:image/jpg;base64,/9j/4AAQSkZJRgABAQAAAQABAAD/2wBDAAkGBwgHBgkIBwgKCgkLDRYPDQwMDRsUFRAWIB0iIiAdHx8kKDQsJCYxJx8fLT0tMTU3Ojo6Iys/RD84QzQ5Ojf/2wBDAQoKCg0MDRoPDxo3JR8lNzc3Nzc3Nzc3Nzc3Nzc3Nzc3Nzc3Nzc3Nzc3Nzc3Nzc3Nzc3Nzc3Nzc3Nzc3Nzc3Nzf/wAARCACqAKQDASIAAhEBAxEB/8QAHAAAAQQDAQAAAAAAAAAAAAAAAAMEBQYBAgcI/8QAPRAAAgEDAgQEAwYEBAYDAAAAAQIDAAQREiEFMUFRBhMiYXGBoQcUMkKRwSOx0eEIFWLwM0NSgrLxNJLC/8QAFAEBAAAAAAAAAAAAAAAAAAAAAP/EABQRAQAAAAAAAAAAAAAAAAAAAAD/2gAMAwEAAhEDEQA/AOI0UUCg2HKs1gcqzQZFZFApeys7m/uktrKCWed/wxxoWY0CIrYKSQBzPId66FwH7NySsviC7MK8/u9qQzn2ZzsPlmrxwnhfDOE6Rwuxitiv/MA1SfNzv+hoOScN8FeJOIxiW24RcLFz8yYCJcfFyKsXDPsj4/fEa7nh8HxlZ/8AxXH1rqMVyrSDW+WJ5kE5NPlh4orhomIj56Q2R86Dnsf2FXpA8zj1mpPRbdj/ADNZk+wi/wAHyuPWjHoHgYfvXThFeLGNMjGQ74bGK1W4vBkTJjH5gdqDj199ifii3XVbzcOufZJihP8A9hj61VOLeB/E/CFLX3BbtYxzkjTzFHzXNeif82aNv4hbR3xT224vEdllwG/X+1B5HK4JB5jn7VrivU/H/CvAPEysb2yt3mI/4yLokH/cME/PNcg8W/ZVe8MZ5eESm6iAz5L/APEHwPJvpQc1NYNKzxSQyGOVGR1OCrDBHypI0GprBrJrBoMUUUUClZrFbCgByrNA32q8+AfBQ4wn+bcY1RcKjbCKNmumHNVPRR1PwA3yQEZ4S8HX3iOYOubexDYa4ZcgnO4UfmP0HWurcO4Rw7w9F924fCuk7O+o6pT/AKjzPw5VIT3ESWscFukdvCoASKNcFQOXwHtSEEbSyKAM55bUGyMxXUsY3P6fCtwGJAf5LT82RgjBmOW5eWOY98UzlCq+G27bUD+wihiZSw1s52ZiOfanB4vHBExVw8q/lztn96g31k6Q2lD2603kwPSGz8RQSq8cuiru0ysCd1OBSo4vA/pBZvjgYqtDZyDj5UpAAr7fOgsEMtveSvGxeNvyvpBGflSLRDGYbhXKHGx6/Wo+Jyi4ONzknninFlKjSFXCKzdeWs9M+/vQOrXis0Uv8RNJXbAre7vHnQgkHVse9JcUiVwhj0gKPUAN6iZpGQAkYwds0Fc8Z+H7fiqiRMJcJnEgHM9j3G1cpvLWW0maGZCrKfp7V2y5mWTVlhk1TvFPB1uY2dca1GVI9qDnZrBrd0ZTpYYI6Vr0oNaKKKBSthWop3w6yn4jfW9laRmS4uJFjjQcyxOBQWf7N/Br+LOLkXAdOF2uJLuUbbdEB/6mx8hk11/iUqoy21qiQ2sChIokGFjA5AD2qf4LwK38G+D4uH2yq5RdU8w28yQ41N/TsAKqkyyuvmMDhySM4/32oG6HLsWbNSNnctbnKMVPt0qNVFyOYPWn8CFnG2pe/SgkLq8llZHkJeRhzJ3NRrSvryVOvckHpTm+0RrGASWI3AOdPvWkK4GZQGXONun9qBvJK8jpkc+YFISR75BxnrT66AdxKdQVRjAH6U1mibDYUg5xv+tA2C+r54zit42UEk0pFGkh0GUKFGRnqawYJXbCqWUdRQYjxK2cnFPIE8maOTopycdqbQwOg561znA70vcYQJ6my2cr2FA9Zc25Vc7DOfaoy4hwBrBZBz9t6kI2RYg8rNpcYAJ2A6/GmzXPmB3QowGRsc7GggeIxjLGIOATsDULPIwJV8465qwXk2o7H8O2OpqJuUBdmc99PTNBz/xLYmO4M6IAhUZI6kCoE7VeeOxAx+sel0yR1KkbVR5FKkqeY2oNMUUUUG6kHauxf4fvDa3HEbjxBdIPLtsw2oYfikIyxHwXb/urjS869SeD7NvDHhbg3C40H3l0DSAjdXb1OflnHyoH3jLiYCi0jOQAS5HLPb5VUImOcZO3OpHxFKW4g+E0hskb5GST/ao1leMaX2Y86DdI9coVyVxzAqy8P4Uv3fzBg+nAA5VXLAqLgMTso79TU2l/JFbJBEwMrbsV5AdqBtcZ++KIkzoGNQGcd6l1tilmf4YdVO7Eb8uXwqOWEyMzrIA3Veefh2qWtnQiNLlygbALaudBF39mzhSpGCud+tR0sD7nDdgD196t/FY4LaFFifUDnIznHKoKcJpIYBt8b9PeggXUqh0g7delOOHXChDE7KGzt7+2ay4hkcRSa1BboNmFLw2cELmRQSV6scUCF1L93kDgEr271pfMyxrLj0YyBnc/0qTlu4ljZQqiRSNwN9qrXGb0NIVVVUMc5FAjf3kkoRTkIDsBTeC4MMpKMAp3INImUsMHpSTjJ9u9A6uZg0nmB03HQ00uJdSesgkgD/f0pMsrzomwBOK24jbESKignKjl0oIXiecMGydQHqbsCD+1US7XRcuN8Z2zV+vg0qEov4QV3Owx1qj8TAFyw96BlRRRQTvgXh3+beMOEWTLqSS6QuP9KnU30Br1RKdtYAyAQK8+/YZaCfxyJiufu1rLJnsSAg/8q7+XZWZiuwytBSuMYN07DfTjrSEuljnJHp+GBipu+gRGm0rqklGVwv4f7VGS2khlCqAQckb/AEoGWkJGuhTudyRzp7E0hUHBIA39u1JAjUq5BIOKkIrOSRHkBAXOwB2JG+/tQbW5RZFkywDc9+van1w7eUsp0gtsRjn2qHeVy4VMFix5d6fW00hWYOMBhjl0FA0mv2ikEQ5n8Tdq0urxBENbAnGcDbNIyKySsWHpY5wV51H3kJnmR8tpUbjtQZnllKq8Stqx6cHlWRczC2USEhm69qkeFRwLCzMWOAdNb3tustuQoBfqAOXaghjdMWKt6tRByOYxTaeEk6XRkwcjUf61pNDNDcqrKSu2cGnc0s975SMxAUaRkZ1AcqCJAy2k7Ac8UncSBdk5VKXscLQxLpEUqHDnP4x3PblUHKzByMBhnAYcqBJwxlXRuTvipYKWRZCckD51G2o1T6zjC7EHrTs3Ii/hMRhgU1Y6HnQRfFFGkx/8snJP0/eqLxcL94BUElhqLH+lXPicw140g4xhcYyKpvFm1yBwQTyOO3SgjaKKKDqv+HxAfEHFJDzWzAHzcf0ruFwMxEb1w/8Aw+yheP8AE4jjU9mCPk4/rXcydtxkUEO1s0susEhsdOYFasiwhpHBBVSSQN6dXrPbwStGPWBnftVSmvbpTIFkYK4OQetAXKGAq4I0suVJ6gnn8aWlunW3ES/hO5cHc+1bR2stzblykJygQFhkgjr7U6t7SGO3U3ajZTnO5+FBG2zhMMSfj2qXceXb69IZdJxvzqMESuNYIjAOSMGnF7pawjVpCrMfzHGKBSzt0v1YEhWQn50o9iBC4MYG+AwpvwUyqgB2TG2O9SgKklZDv1FBX0jljumjRGUKcYAzUvCv8JneJS8g3OP2rLxrqGmnAkKgszDYb78+9BFT8KDws4zg79tNMb1fJhBRgpXGNIxmrDJdKYQgG53z2qtcVDaZAW3HIMOeTj/fwoKlfza7h8EhSxzTTL6CFJ0g5xTiXR6tXemsr6SQmQCKDCy+VNudjtSTXLGRSmDvnBpCYnqSaQWTQ+X5YwKBXirKQ05GA2evU7Afqap96y69AALqSGfO3wFWbiNyyWz+UARudRONIwd6qDc+efeg1ooooOg/YfdCDx3HGx/+RbSxj4gB/wD8V6EdgDzGM4+deUvB3FBwbxTwviDHCQXKGQ/6CcN9Ca9WSKBqOzLgEY64oGvFoPOtmJYL6did6qF3C7SsCp9LFQe9W26uNEJIbK7ZXHKmRto5WLYUod6CNtzJFZCGRSBHz2z70oTHOmqbKkoSpB5GlHl+8SPDboceWAx1YJHbFNZo5IbRS/pA1AY35GgayOqLg4Pc5OabzTRuEkJYx5wedaPMDCUKZIOdVOLRGuZvWR5akZUjdqB/ZO2tVhy0W7d2HtTuYZbzAxBO2O9OFjUYZECrjH96TeMu5WHcqMr+9AmjhnxpwBkj4UtMsflqVcFgdx70g2rJ0qB0z/M1qTvhiCRj2oNHJU45Y3HvTO9s/vEZZgy75yDUi0bJplzqO/p6jtTLil46sRjTgAE49qCjcStHtZG80ZVskEVGaS7AAZZjgCp3iMkt22JNKgEgN3rW2t47SIMyB5WG7HkvuKCr3CjfJIPamblQDlcn3qY4xCn3h2RiSRqI5YFV65uY/wAjDbnQNr+4CxlN8EENUCdhTq8nLuQMYNNDyoMUUUUGRzr0/wDZxxscf8GWFwXzcRR/dp+p8xAACfiNJ+deXxXSvsQ8R/5b4gk4RcSabfiQCoSdlmH4f1GR8cUHbVAaEfeBjYhqFhCRrgnC/wAq3uR6WIGOm3tRbS7Ku+MDlQMG4coZmhIXJ1ByckHtTxLOOW08qTDMu+43HSt1T1ho9m31AjY04jUlsqwJK41AUFcuOEiSQAR+jGdS9DWLXg8kUvqyygAk9c1aBEAdWMbYFZaMMCM4254oId0ckxhcqDjOabuvkOATpJ653FSpAQFQxLAZ1YplLFGZtWSEbudvjQMRM/magvpzyO+a0llGrVpTIOc9BTqZUjcYIwDyFMppFUZxy2G29BgNJrycLk46itb2JVA16WVidTNvjn++KQEhkbzC3pDEAd8D+VJcVu41g9K425kUEFeokc7SkDyw2Bvz9/hScpWVXOoaAuQ5PP4fSo2/vJnLKHGCcHP8q0tZTChklH8OIF8k8yOQ/XFBDcduMRSRNswAxvz/AL1SbiYySkgkAct6nvENwp1rjScAKOp33JqtUGSxPOisUUBRRRQFbwu8UiyRsVdCGVgcEEdRWlFB6f8AAXiSPxb4biumZfvseIrtB+WQfm+Dc/1HSpeJHjchvxqdj3FebPA3iq58J8aS9hzJbuPLuYM7Spn+Y5g9/nXpnh17ZcZ4fBxGxlWa3mXVHIP5HsQcjHtQa68tnckDpTqE5Q42pBExIc400pG+ts7BRtigV1hdO+cnl2rDMTHkHnjFanS0gXGk9NqSmLcicDHSgSlYpkHlg74plcMW57A8qcsynUTIT3B6VHNLLIh0NlRnkOXvQISI7HByTjv9aRnjCoGklw+eXelJp5YzkSMTjn2phJKGb1kAkk7NvnnvQKsbdUZVBOG5D3/91D8TmZwVhCou/wCLc/Wlbi51PrjcaPzSMeQ7gfHFRvELw+UZMBYRjST78v12Hz70ELxS2dMuJECMwPP9SPnUfxDiCRJHEhVVVfXnckjkcCnHFJUjg825Kqde3mOBtz/fNVPi16IZVVWLSDUWAAVVLb8u++T/AG2BlxO8WdtC68KNy2Msc+2w+FR1ZNYoCiiigKKKKAooooCrj9n/AI7vfCN4Uw1xw2ZszWxOMH/qQ9G/n16Yp1ZBxyoPW3DeKWXGrCHiXDZ1ntpBlWXmvcEdCOop1EvpffmK8teFvFXFfDF5944ZPhXP8WB945R7j9xvXdPCHj/hXiRI4hItpfNs9rK2Sx/0HbUPr7dwtU7+S2NecAbdqbLMsa+obt3O1b3T7H0ZYHTp3Gd+dR8rqoZSQRvqOcjFBm4k1oVBVeYUAHlTFp5IkdVkJV9gNIAP7/8AqiSRN8EEA4x3pjNcRqhLHAB6DPXsKBWa5jVAAdVR9xOrZVFxnfAPM96TlvFjTWWVVZiqAgjlz59eWw71E319rmiRHVExlsEAse2T8fpQKXk6LKYCxAX1MoG+Kr3HL3zURRIoBYAjPJcjl88UhxnjNtbaEa48xzLqeO3k20AbKWXckk9xyPsKqF5xGSeRpSFLsSSeYA7AdBzoJHjPEIRdTAHzZNIGrn6s7jPw/wB7VX3Ysd6wzEkk7msUBRRRQFFFFAUUUUBRRRQFFFFAVlWKsGUkEHIIPKsUUF38OfaVxrhCpBdv9+tRgFZT/EC77B/n1zVpt/tP4deS6Zo57Vc5LMM6u4zq29vhXH62XkaDr8njThk0bxpcnW3qbJ/COekHGPr7ZphceJ4z58jSIiLsMAsCcZzkbH9a5eelA5UFvvvFYlmiljkZmgGFdiCxJxuMqQOQ6DlUDe8YnuAyBisbAggDmD07/PrUaelYoN5JGdtTHc4rSiigKKKKAooooCiiigKKKKD/2Q=="/>
          <p:cNvSpPr>
            <a:spLocks noChangeAspect="1" noChangeArrowheads="1"/>
          </p:cNvSpPr>
          <p:nvPr/>
        </p:nvSpPr>
        <p:spPr bwMode="auto">
          <a:xfrm>
            <a:off x="146050" y="-547688"/>
            <a:ext cx="11049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e-IL">
              <a:latin typeface="Calibri"/>
            </a:endParaRPr>
          </a:p>
        </p:txBody>
      </p:sp>
      <p:pic>
        <p:nvPicPr>
          <p:cNvPr id="16391" name="Picture 8" descr="http://www.notes.co.il/assaff/user/Full-Moon-ha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7413" y="4911725"/>
            <a:ext cx="1838325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TextBox 1"/>
          <p:cNvSpPr txBox="1">
            <a:spLocks noChangeArrowheads="1"/>
          </p:cNvSpPr>
          <p:nvPr/>
        </p:nvSpPr>
        <p:spPr bwMode="auto">
          <a:xfrm>
            <a:off x="6011863" y="6165850"/>
            <a:ext cx="936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>
                <a:solidFill>
                  <a:schemeClr val="bg1"/>
                </a:solidFill>
                <a:latin typeface="Calibri"/>
              </a:rPr>
              <a:t>ירח</a:t>
            </a:r>
            <a:endParaRPr lang="en-US">
              <a:solidFill>
                <a:schemeClr val="bg1"/>
              </a:solidFill>
              <a:latin typeface="Calibri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ile:Mars Valles Marineri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" y="1138238"/>
            <a:ext cx="4762500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3141663" y="304800"/>
            <a:ext cx="55911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e-IL" sz="4000" b="1">
                <a:solidFill>
                  <a:schemeClr val="bg1"/>
                </a:solidFill>
              </a:rPr>
              <a:t>כוכב הלכת מארס - מאדים</a:t>
            </a:r>
            <a:endParaRPr lang="en-US" sz="4000" b="1">
              <a:solidFill>
                <a:schemeClr val="bg1"/>
              </a:solidFill>
            </a:endParaRP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5581650" y="1412875"/>
            <a:ext cx="315118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e-IL">
                <a:solidFill>
                  <a:schemeClr val="bg1"/>
                </a:solidFill>
              </a:rPr>
              <a:t>סיבוב עצמי : יממה</a:t>
            </a:r>
          </a:p>
          <a:p>
            <a:endParaRPr lang="he-IL">
              <a:solidFill>
                <a:schemeClr val="bg1"/>
              </a:solidFill>
            </a:endParaRPr>
          </a:p>
          <a:p>
            <a:r>
              <a:rPr lang="he-IL">
                <a:solidFill>
                  <a:schemeClr val="bg1"/>
                </a:solidFill>
              </a:rPr>
              <a:t>שנה: </a:t>
            </a:r>
            <a:r>
              <a:rPr lang="en-US">
                <a:solidFill>
                  <a:schemeClr val="bg1"/>
                </a:solidFill>
              </a:rPr>
              <a:t>686</a:t>
            </a:r>
            <a:r>
              <a:rPr lang="he-IL">
                <a:solidFill>
                  <a:schemeClr val="bg1"/>
                </a:solidFill>
              </a:rPr>
              <a:t> יום ארץ</a:t>
            </a:r>
          </a:p>
          <a:p>
            <a:endParaRPr lang="he-IL">
              <a:solidFill>
                <a:schemeClr val="bg1"/>
              </a:solidFill>
            </a:endParaRPr>
          </a:p>
          <a:p>
            <a:r>
              <a:rPr lang="he-IL">
                <a:solidFill>
                  <a:schemeClr val="bg1"/>
                </a:solidFill>
              </a:rPr>
              <a:t>מרחק מהשמש 1.5 ארץ</a:t>
            </a:r>
          </a:p>
          <a:p>
            <a:endParaRPr lang="he-IL">
              <a:solidFill>
                <a:schemeClr val="bg1"/>
              </a:solidFill>
            </a:endParaRPr>
          </a:p>
          <a:p>
            <a:r>
              <a:rPr lang="he-IL">
                <a:solidFill>
                  <a:schemeClr val="bg1"/>
                </a:solidFill>
              </a:rPr>
              <a:t>טמפרטורת קרקע ממוצעת:</a:t>
            </a:r>
          </a:p>
          <a:p>
            <a:r>
              <a:rPr lang="he-IL">
                <a:solidFill>
                  <a:schemeClr val="bg1"/>
                </a:solidFill>
              </a:rPr>
              <a:t> 65- מעלות צלסיוס</a:t>
            </a:r>
          </a:p>
          <a:p>
            <a:endParaRPr lang="he-IL">
              <a:solidFill>
                <a:schemeClr val="bg1"/>
              </a:solidFill>
            </a:endParaRPr>
          </a:p>
          <a:p>
            <a:r>
              <a:rPr lang="he-IL">
                <a:solidFill>
                  <a:schemeClr val="bg1"/>
                </a:solidFill>
              </a:rPr>
              <a:t>אטמוספירה  :</a:t>
            </a:r>
          </a:p>
          <a:p>
            <a:r>
              <a:rPr lang="he-IL">
                <a:solidFill>
                  <a:schemeClr val="bg1"/>
                </a:solidFill>
              </a:rPr>
              <a:t>לחץ:  </a:t>
            </a:r>
            <a:r>
              <a:rPr lang="en-US">
                <a:solidFill>
                  <a:schemeClr val="bg1"/>
                </a:solidFill>
              </a:rPr>
              <a:t>0.06</a:t>
            </a:r>
            <a:r>
              <a:rPr lang="he-IL">
                <a:solidFill>
                  <a:schemeClr val="bg1"/>
                </a:solidFill>
              </a:rPr>
              <a:t> אטמוספירות ארץ</a:t>
            </a:r>
          </a:p>
          <a:p>
            <a:r>
              <a:rPr lang="he-IL">
                <a:solidFill>
                  <a:schemeClr val="bg1"/>
                </a:solidFill>
              </a:rPr>
              <a:t>מרכיבים עיקריים : פחמן דו חמצני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ile:Jupiter by Cassini-Huyge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143000"/>
            <a:ext cx="59245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3606800" y="381000"/>
            <a:ext cx="51784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e-IL" sz="4000" b="1">
                <a:solidFill>
                  <a:schemeClr val="bg1"/>
                </a:solidFill>
              </a:rPr>
              <a:t>כוכב הלכת יופיטר - צדק</a:t>
            </a:r>
            <a:endParaRPr lang="en-US" sz="4000" b="1">
              <a:solidFill>
                <a:schemeClr val="bg1"/>
              </a:solidFill>
            </a:endParaRP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5919788" y="1530350"/>
            <a:ext cx="286543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e-IL">
                <a:solidFill>
                  <a:schemeClr val="bg1"/>
                </a:solidFill>
              </a:rPr>
              <a:t>סיבוב עצמי: כ- 10 שעות ארץ</a:t>
            </a:r>
          </a:p>
          <a:p>
            <a:endParaRPr lang="he-IL">
              <a:solidFill>
                <a:schemeClr val="bg1"/>
              </a:solidFill>
            </a:endParaRPr>
          </a:p>
          <a:p>
            <a:r>
              <a:rPr lang="he-IL">
                <a:solidFill>
                  <a:schemeClr val="bg1"/>
                </a:solidFill>
              </a:rPr>
              <a:t>שנה: 11.8שנה ארץ</a:t>
            </a:r>
          </a:p>
          <a:p>
            <a:endParaRPr lang="he-IL">
              <a:solidFill>
                <a:schemeClr val="bg1"/>
              </a:solidFill>
            </a:endParaRPr>
          </a:p>
          <a:p>
            <a:r>
              <a:rPr lang="he-IL">
                <a:solidFill>
                  <a:schemeClr val="bg1"/>
                </a:solidFill>
              </a:rPr>
              <a:t>מרחק מהשמש: 5.45 ארץ</a:t>
            </a:r>
          </a:p>
          <a:p>
            <a:endParaRPr lang="he-IL">
              <a:solidFill>
                <a:schemeClr val="bg1"/>
              </a:solidFill>
            </a:endParaRPr>
          </a:p>
          <a:p>
            <a:r>
              <a:rPr lang="he-IL">
                <a:solidFill>
                  <a:schemeClr val="bg1"/>
                </a:solidFill>
              </a:rPr>
              <a:t>טמפרטורה ממוצעת בעננים: </a:t>
            </a:r>
          </a:p>
          <a:p>
            <a:r>
              <a:rPr lang="he-IL">
                <a:solidFill>
                  <a:schemeClr val="bg1"/>
                </a:solidFill>
              </a:rPr>
              <a:t>110- מעלות צלסיוס</a:t>
            </a:r>
          </a:p>
          <a:p>
            <a:endParaRPr lang="he-IL">
              <a:solidFill>
                <a:schemeClr val="bg1"/>
              </a:solidFill>
            </a:endParaRPr>
          </a:p>
          <a:p>
            <a:r>
              <a:rPr lang="he-IL">
                <a:solidFill>
                  <a:schemeClr val="bg1"/>
                </a:solidFill>
              </a:rPr>
              <a:t>אטמוספירה: </a:t>
            </a:r>
          </a:p>
          <a:p>
            <a:r>
              <a:rPr lang="he-IL">
                <a:solidFill>
                  <a:schemeClr val="bg1"/>
                </a:solidFill>
              </a:rPr>
              <a:t>לחץ : לא ידוע</a:t>
            </a:r>
          </a:p>
          <a:p>
            <a:r>
              <a:rPr lang="he-IL">
                <a:solidFill>
                  <a:schemeClr val="bg1"/>
                </a:solidFill>
              </a:rPr>
              <a:t>מרכיבים עיקריים : בעיקר מימן</a:t>
            </a:r>
          </a:p>
        </p:txBody>
      </p:sp>
      <p:pic>
        <p:nvPicPr>
          <p:cNvPr id="18437" name="Picture 4" descr="http://upload.wikimedia.org/wikipedia/commons/thumb/6/62/Galilean_satellites.jpg/325px-Galilean_satellit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5150" y="5535613"/>
            <a:ext cx="30956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Box 5"/>
          <p:cNvSpPr txBox="1">
            <a:spLocks noChangeArrowheads="1"/>
          </p:cNvSpPr>
          <p:nvPr/>
        </p:nvSpPr>
        <p:spPr bwMode="auto">
          <a:xfrm>
            <a:off x="7854950" y="5135563"/>
            <a:ext cx="692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e-IL">
                <a:solidFill>
                  <a:schemeClr val="bg1"/>
                </a:solidFill>
              </a:rPr>
              <a:t>ירחים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ile:Saturn from Cassini Orbiter (2004-10-0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238" y="2971800"/>
            <a:ext cx="7473950" cy="382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4438650" y="1166813"/>
            <a:ext cx="450056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e-IL">
                <a:solidFill>
                  <a:schemeClr val="bg1"/>
                </a:solidFill>
              </a:rPr>
              <a:t>סיבוב עצמי : כ 10.5 שעות ארץ</a:t>
            </a:r>
          </a:p>
          <a:p>
            <a:endParaRPr lang="he-IL">
              <a:solidFill>
                <a:schemeClr val="bg1"/>
              </a:solidFill>
            </a:endParaRPr>
          </a:p>
          <a:p>
            <a:r>
              <a:rPr lang="he-IL">
                <a:solidFill>
                  <a:schemeClr val="bg1"/>
                </a:solidFill>
              </a:rPr>
              <a:t>שנה: 29.5 שנה ארץ</a:t>
            </a:r>
          </a:p>
          <a:p>
            <a:endParaRPr lang="he-IL">
              <a:solidFill>
                <a:schemeClr val="bg1"/>
              </a:solidFill>
            </a:endParaRPr>
          </a:p>
          <a:p>
            <a:r>
              <a:rPr lang="he-IL">
                <a:solidFill>
                  <a:schemeClr val="bg1"/>
                </a:solidFill>
              </a:rPr>
              <a:t>מרחק מהשמש: 10.1 ארץ</a:t>
            </a:r>
          </a:p>
          <a:p>
            <a:endParaRPr lang="he-IL">
              <a:solidFill>
                <a:schemeClr val="bg1"/>
              </a:solidFill>
            </a:endParaRPr>
          </a:p>
          <a:p>
            <a:r>
              <a:rPr lang="he-IL">
                <a:solidFill>
                  <a:schemeClr val="bg1"/>
                </a:solidFill>
              </a:rPr>
              <a:t>טמפרטורה ממוצעת בעננים: 140- מעלות צלסיוס</a:t>
            </a:r>
          </a:p>
          <a:p>
            <a:endParaRPr lang="he-IL">
              <a:solidFill>
                <a:schemeClr val="bg1"/>
              </a:solidFill>
            </a:endParaRPr>
          </a:p>
          <a:p>
            <a:r>
              <a:rPr lang="he-IL">
                <a:solidFill>
                  <a:schemeClr val="bg1"/>
                </a:solidFill>
              </a:rPr>
              <a:t>אטמוספירה  : </a:t>
            </a:r>
          </a:p>
          <a:p>
            <a:r>
              <a:rPr lang="he-IL">
                <a:solidFill>
                  <a:schemeClr val="bg1"/>
                </a:solidFill>
              </a:rPr>
              <a:t>לחץ : לא ידוע</a:t>
            </a:r>
          </a:p>
          <a:p>
            <a:r>
              <a:rPr lang="he-IL">
                <a:solidFill>
                  <a:schemeClr val="bg1"/>
                </a:solidFill>
              </a:rPr>
              <a:t>מרכיבים עיקריים: בעיקר מימן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4932363" y="333375"/>
            <a:ext cx="401796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e-IL" sz="4000" b="1">
                <a:solidFill>
                  <a:schemeClr val="bg1"/>
                </a:solidFill>
              </a:rPr>
              <a:t>כוכב הלכת שבתאי</a:t>
            </a:r>
            <a:endParaRPr lang="en-US" sz="4000" b="1">
              <a:solidFill>
                <a:schemeClr val="bg1"/>
              </a:solidFill>
            </a:endParaRPr>
          </a:p>
        </p:txBody>
      </p:sp>
      <p:pic>
        <p:nvPicPr>
          <p:cNvPr id="19461" name="Picture 4" descr="http://www.enioangelo.com/Assets/saturn_moo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150" y="488950"/>
            <a:ext cx="2808288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Box 1"/>
          <p:cNvSpPr txBox="1">
            <a:spLocks noChangeArrowheads="1"/>
          </p:cNvSpPr>
          <p:nvPr/>
        </p:nvSpPr>
        <p:spPr bwMode="auto">
          <a:xfrm>
            <a:off x="2055813" y="106363"/>
            <a:ext cx="936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>
                <a:solidFill>
                  <a:schemeClr val="bg1"/>
                </a:solidFill>
                <a:latin typeface="Calibri"/>
              </a:rPr>
              <a:t>ירחים</a:t>
            </a:r>
            <a:endParaRPr lang="en-US">
              <a:solidFill>
                <a:schemeClr val="bg1"/>
              </a:solidFill>
              <a:latin typeface="Calibri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Uranus as seen by Voyager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75"/>
            <a:ext cx="6227763" cy="622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6056313" y="1412875"/>
            <a:ext cx="290671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e-IL">
                <a:solidFill>
                  <a:schemeClr val="bg1"/>
                </a:solidFill>
              </a:rPr>
              <a:t>סיבוב עצמי : כ - 17 שעות ארץ</a:t>
            </a:r>
          </a:p>
          <a:p>
            <a:endParaRPr lang="he-IL">
              <a:solidFill>
                <a:schemeClr val="bg1"/>
              </a:solidFill>
            </a:endParaRPr>
          </a:p>
          <a:p>
            <a:r>
              <a:rPr lang="he-IL">
                <a:solidFill>
                  <a:schemeClr val="bg1"/>
                </a:solidFill>
              </a:rPr>
              <a:t>שנה: 84 שנה ארץ</a:t>
            </a:r>
          </a:p>
          <a:p>
            <a:endParaRPr lang="he-IL">
              <a:solidFill>
                <a:schemeClr val="bg1"/>
              </a:solidFill>
            </a:endParaRPr>
          </a:p>
          <a:p>
            <a:r>
              <a:rPr lang="he-IL">
                <a:solidFill>
                  <a:schemeClr val="bg1"/>
                </a:solidFill>
              </a:rPr>
              <a:t>מרחק מהשמש: 20 ארץ</a:t>
            </a:r>
          </a:p>
          <a:p>
            <a:endParaRPr lang="he-IL">
              <a:solidFill>
                <a:schemeClr val="bg1"/>
              </a:solidFill>
            </a:endParaRPr>
          </a:p>
          <a:p>
            <a:r>
              <a:rPr lang="he-IL">
                <a:solidFill>
                  <a:schemeClr val="bg1"/>
                </a:solidFill>
              </a:rPr>
              <a:t>טמפרטורה ממוצעת בעננים:</a:t>
            </a:r>
          </a:p>
          <a:p>
            <a:r>
              <a:rPr lang="he-IL">
                <a:solidFill>
                  <a:schemeClr val="bg1"/>
                </a:solidFill>
              </a:rPr>
              <a:t> 195- מעלות צלסיוס</a:t>
            </a:r>
          </a:p>
          <a:p>
            <a:endParaRPr lang="he-IL">
              <a:solidFill>
                <a:schemeClr val="bg1"/>
              </a:solidFill>
            </a:endParaRPr>
          </a:p>
          <a:p>
            <a:r>
              <a:rPr lang="he-IL">
                <a:solidFill>
                  <a:schemeClr val="bg1"/>
                </a:solidFill>
              </a:rPr>
              <a:t>אטמוספירה:</a:t>
            </a:r>
          </a:p>
          <a:p>
            <a:r>
              <a:rPr lang="he-IL">
                <a:solidFill>
                  <a:schemeClr val="bg1"/>
                </a:solidFill>
              </a:rPr>
              <a:t>לחץ : לא ידוע</a:t>
            </a:r>
          </a:p>
          <a:p>
            <a:r>
              <a:rPr lang="he-IL">
                <a:solidFill>
                  <a:schemeClr val="bg1"/>
                </a:solidFill>
              </a:rPr>
              <a:t>מרכיבים עיקרייים: בעיקר מימן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4733925" y="404813"/>
            <a:ext cx="42291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e-IL" sz="4000" b="1">
                <a:solidFill>
                  <a:schemeClr val="bg1"/>
                </a:solidFill>
              </a:rPr>
              <a:t>כוכב הלכת אוראנוס</a:t>
            </a:r>
            <a:endParaRPr lang="en-US" sz="4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Neptune from Voyager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47750"/>
            <a:ext cx="5908675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5249863" y="339725"/>
            <a:ext cx="3673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e-IL" sz="4000" b="1">
                <a:solidFill>
                  <a:schemeClr val="bg1"/>
                </a:solidFill>
              </a:rPr>
              <a:t>כוכב הלכת נפטון</a:t>
            </a:r>
            <a:endParaRPr lang="en-US" sz="4000" b="1">
              <a:solidFill>
                <a:schemeClr val="bg1"/>
              </a:solidFill>
            </a:endParaRPr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5988050" y="1416050"/>
            <a:ext cx="29051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e-IL">
                <a:solidFill>
                  <a:schemeClr val="bg1"/>
                </a:solidFill>
              </a:rPr>
              <a:t>סיבוב עצמי : כ - 16 שעות ארץ</a:t>
            </a:r>
          </a:p>
          <a:p>
            <a:endParaRPr lang="he-IL">
              <a:solidFill>
                <a:schemeClr val="bg1"/>
              </a:solidFill>
            </a:endParaRPr>
          </a:p>
          <a:p>
            <a:r>
              <a:rPr lang="he-IL">
                <a:solidFill>
                  <a:schemeClr val="bg1"/>
                </a:solidFill>
              </a:rPr>
              <a:t>שנה: 165 שנה ארץ</a:t>
            </a:r>
          </a:p>
          <a:p>
            <a:endParaRPr lang="he-IL">
              <a:solidFill>
                <a:schemeClr val="bg1"/>
              </a:solidFill>
            </a:endParaRPr>
          </a:p>
          <a:p>
            <a:r>
              <a:rPr lang="he-IL">
                <a:solidFill>
                  <a:schemeClr val="bg1"/>
                </a:solidFill>
              </a:rPr>
              <a:t>מרחק מהשמש: 30 ארץ</a:t>
            </a:r>
          </a:p>
          <a:p>
            <a:endParaRPr lang="he-IL">
              <a:solidFill>
                <a:schemeClr val="bg1"/>
              </a:solidFill>
            </a:endParaRPr>
          </a:p>
          <a:p>
            <a:r>
              <a:rPr lang="he-IL">
                <a:solidFill>
                  <a:schemeClr val="bg1"/>
                </a:solidFill>
              </a:rPr>
              <a:t>טמפרטורה ממוצעת בעננים: </a:t>
            </a:r>
            <a:r>
              <a:rPr lang="en-US">
                <a:solidFill>
                  <a:schemeClr val="bg1"/>
                </a:solidFill>
              </a:rPr>
              <a:t/>
            </a:r>
            <a:br>
              <a:rPr lang="en-US">
                <a:solidFill>
                  <a:schemeClr val="bg1"/>
                </a:solidFill>
              </a:rPr>
            </a:br>
            <a:r>
              <a:rPr lang="he-IL">
                <a:solidFill>
                  <a:schemeClr val="bg1"/>
                </a:solidFill>
              </a:rPr>
              <a:t>200- מעלות צלסיוס </a:t>
            </a:r>
          </a:p>
          <a:p>
            <a:endParaRPr lang="he-IL">
              <a:solidFill>
                <a:schemeClr val="bg1"/>
              </a:solidFill>
            </a:endParaRPr>
          </a:p>
          <a:p>
            <a:r>
              <a:rPr lang="he-IL">
                <a:solidFill>
                  <a:schemeClr val="bg1"/>
                </a:solidFill>
              </a:rPr>
              <a:t>אטמוספירה : </a:t>
            </a:r>
          </a:p>
          <a:p>
            <a:r>
              <a:rPr lang="he-IL">
                <a:solidFill>
                  <a:schemeClr val="bg1"/>
                </a:solidFill>
              </a:rPr>
              <a:t>לחץ : לא ידוע</a:t>
            </a:r>
          </a:p>
          <a:p>
            <a:r>
              <a:rPr lang="he-IL">
                <a:solidFill>
                  <a:schemeClr val="bg1"/>
                </a:solidFill>
              </a:rPr>
              <a:t>מרכיבים עיקריים: בעיקר מימן</a:t>
            </a:r>
          </a:p>
        </p:txBody>
      </p:sp>
      <p:pic>
        <p:nvPicPr>
          <p:cNvPr id="21509" name="Picture 4" descr="File:Triton moon mosaic Voyager 2 (large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4050" y="493395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Box 5"/>
          <p:cNvSpPr txBox="1">
            <a:spLocks noChangeArrowheads="1"/>
          </p:cNvSpPr>
          <p:nvPr/>
        </p:nvSpPr>
        <p:spPr bwMode="auto">
          <a:xfrm>
            <a:off x="5135563" y="6307138"/>
            <a:ext cx="1703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e-IL">
                <a:solidFill>
                  <a:schemeClr val="bg1"/>
                </a:solidFill>
              </a:rPr>
              <a:t>ירח גדול - טריטון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256</Words>
  <Application>Microsoft Office PowerPoint</Application>
  <PresentationFormat>On-screen Show (4:3)</PresentationFormat>
  <Paragraphs>106</Paragraphs>
  <Slides>9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תבנית עיצוב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3" baseType="lpstr">
      <vt:lpstr>Calibri</vt:lpstr>
      <vt:lpstr>Arial</vt:lpstr>
      <vt:lpstr>Times New Roman</vt:lpstr>
      <vt:lpstr>ערכת נושא Office</vt:lpstr>
      <vt:lpstr>שקופית 1</vt:lpstr>
      <vt:lpstr>שקופית 2</vt:lpstr>
      <vt:lpstr>שקופית 3</vt:lpstr>
      <vt:lpstr>שקופית 4</vt:lpstr>
      <vt:lpstr>שקופית 5</vt:lpstr>
      <vt:lpstr>שקופית 6</vt:lpstr>
      <vt:lpstr>שקופית 7</vt:lpstr>
      <vt:lpstr>שקופית 8</vt:lpstr>
      <vt:lpstr>שקופית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Erel Moris</dc:creator>
  <cp:lastModifiedBy>Zafrir</cp:lastModifiedBy>
  <cp:revision>29</cp:revision>
  <dcterms:created xsi:type="dcterms:W3CDTF">2012-12-23T07:23:03Z</dcterms:created>
  <dcterms:modified xsi:type="dcterms:W3CDTF">2013-01-15T16:47:35Z</dcterms:modified>
</cp:coreProperties>
</file>